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2"/>
  </p:sldMasterIdLst>
  <p:notesMasterIdLst>
    <p:notesMasterId r:id="rId16"/>
  </p:notesMasterIdLst>
  <p:sldIdLst>
    <p:sldId id="256" r:id="rId3"/>
    <p:sldId id="257" r:id="rId4"/>
    <p:sldId id="258" r:id="rId5"/>
    <p:sldId id="328" r:id="rId6"/>
    <p:sldId id="260" r:id="rId7"/>
    <p:sldId id="317" r:id="rId8"/>
    <p:sldId id="318" r:id="rId9"/>
    <p:sldId id="319" r:id="rId10"/>
    <p:sldId id="321" r:id="rId11"/>
    <p:sldId id="323" r:id="rId12"/>
    <p:sldId id="326" r:id="rId13"/>
    <p:sldId id="327" r:id="rId14"/>
    <p:sldId id="312" r:id="rId15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nsiglio Artico" id="{7CFCE403-43F5-4959-9E8A-F5145CBCB4D9}">
          <p14:sldIdLst>
            <p14:sldId id="256"/>
            <p14:sldId id="257"/>
            <p14:sldId id="258"/>
            <p14:sldId id="328"/>
            <p14:sldId id="260"/>
            <p14:sldId id="317"/>
            <p14:sldId id="318"/>
            <p14:sldId id="319"/>
            <p14:sldId id="321"/>
            <p14:sldId id="323"/>
            <p14:sldId id="326"/>
            <p14:sldId id="327"/>
          </p14:sldIdLst>
        </p14:section>
        <p14:section name="Italia in Artico" id="{7B5262EA-713F-4A2C-A2EC-63324EA2CB71}">
          <p14:sldIdLst>
            <p14:sldId id="31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4870"/>
    <a:srgbClr val="DF613F"/>
    <a:srgbClr val="253678"/>
    <a:srgbClr val="28755C"/>
    <a:srgbClr val="9BB1C7"/>
    <a:srgbClr val="122C54"/>
    <a:srgbClr val="E4BF60"/>
    <a:srgbClr val="0C2043"/>
    <a:srgbClr val="728BA3"/>
    <a:srgbClr val="3F47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263" autoAdjust="0"/>
    <p:restoredTop sz="89277" autoAdjust="0"/>
  </p:normalViewPr>
  <p:slideViewPr>
    <p:cSldViewPr>
      <p:cViewPr varScale="1">
        <p:scale>
          <a:sx n="115" d="100"/>
          <a:sy n="115" d="100"/>
        </p:scale>
        <p:origin x="30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3FE27F-F3E6-45AB-A43F-DC7354D751D7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538F25D-4FF9-4F46-A724-E51C4D8B7159}">
      <dgm:prSet phldrT="[Testo]" custT="1"/>
      <dgm:spPr>
        <a:solidFill>
          <a:schemeClr val="accent1">
            <a:hueOff val="0"/>
            <a:satOff val="0"/>
            <a:lumOff val="0"/>
            <a:alpha val="20000"/>
          </a:schemeClr>
        </a:solidFill>
        <a:ln>
          <a:noFill/>
        </a:ln>
      </dgm:spPr>
      <dgm:t>
        <a:bodyPr/>
        <a:lstStyle/>
        <a:p>
          <a:endParaRPr lang="it-IT" sz="1600" dirty="0"/>
        </a:p>
      </dgm:t>
    </dgm:pt>
    <dgm:pt modelId="{47982319-FFF3-4565-865A-EE382984E71C}" type="parTrans" cxnId="{E62963EF-80E3-44AA-BD87-1B08256E4B1C}">
      <dgm:prSet/>
      <dgm:spPr/>
      <dgm:t>
        <a:bodyPr/>
        <a:lstStyle/>
        <a:p>
          <a:endParaRPr lang="it-IT"/>
        </a:p>
      </dgm:t>
    </dgm:pt>
    <dgm:pt modelId="{ABA8C5B1-FE35-4496-A1B2-FDAB1CF0179F}" type="sibTrans" cxnId="{E62963EF-80E3-44AA-BD87-1B08256E4B1C}">
      <dgm:prSet/>
      <dgm:spPr/>
      <dgm:t>
        <a:bodyPr/>
        <a:lstStyle/>
        <a:p>
          <a:endParaRPr lang="it-IT"/>
        </a:p>
      </dgm:t>
    </dgm:pt>
    <dgm:pt modelId="{C902F57C-34AB-4A98-8810-6A39D1E25BB0}">
      <dgm:prSet/>
      <dgm:spPr>
        <a:solidFill>
          <a:schemeClr val="accent1">
            <a:hueOff val="0"/>
            <a:satOff val="0"/>
            <a:lumOff val="0"/>
            <a:alpha val="20000"/>
          </a:schemeClr>
        </a:solidFill>
        <a:ln>
          <a:noFill/>
        </a:ln>
      </dgm:spPr>
      <dgm:t>
        <a:bodyPr/>
        <a:lstStyle/>
        <a:p>
          <a:endParaRPr lang="it-IT"/>
        </a:p>
      </dgm:t>
    </dgm:pt>
    <dgm:pt modelId="{4E062443-CF65-4B0D-A93B-81386F1BCE9C}" type="parTrans" cxnId="{035513CF-1926-4B72-A901-1A61DADB32F5}">
      <dgm:prSet/>
      <dgm:spPr/>
      <dgm:t>
        <a:bodyPr/>
        <a:lstStyle/>
        <a:p>
          <a:endParaRPr lang="it-IT"/>
        </a:p>
      </dgm:t>
    </dgm:pt>
    <dgm:pt modelId="{176DB1DA-DDD5-48F3-8CBC-D1F5456B3950}" type="sibTrans" cxnId="{035513CF-1926-4B72-A901-1A61DADB32F5}">
      <dgm:prSet/>
      <dgm:spPr/>
      <dgm:t>
        <a:bodyPr/>
        <a:lstStyle/>
        <a:p>
          <a:endParaRPr lang="it-IT"/>
        </a:p>
      </dgm:t>
    </dgm:pt>
    <dgm:pt modelId="{30F5A207-03A5-4509-9E4A-0A7983FDDB85}">
      <dgm:prSet/>
      <dgm:spPr>
        <a:solidFill>
          <a:schemeClr val="accent1">
            <a:hueOff val="0"/>
            <a:satOff val="0"/>
            <a:lumOff val="0"/>
            <a:alpha val="20000"/>
          </a:schemeClr>
        </a:solidFill>
        <a:ln>
          <a:noFill/>
        </a:ln>
      </dgm:spPr>
      <dgm:t>
        <a:bodyPr/>
        <a:lstStyle/>
        <a:p>
          <a:endParaRPr lang="it-IT" dirty="0"/>
        </a:p>
      </dgm:t>
    </dgm:pt>
    <dgm:pt modelId="{99F18236-3905-401E-8040-A70FA235B228}" type="parTrans" cxnId="{A78AF789-3763-4C83-95B5-89D3059A0D65}">
      <dgm:prSet/>
      <dgm:spPr/>
      <dgm:t>
        <a:bodyPr/>
        <a:lstStyle/>
        <a:p>
          <a:endParaRPr lang="it-IT"/>
        </a:p>
      </dgm:t>
    </dgm:pt>
    <dgm:pt modelId="{E3A63994-3D35-4978-811A-F63125591DC7}" type="sibTrans" cxnId="{A78AF789-3763-4C83-95B5-89D3059A0D65}">
      <dgm:prSet/>
      <dgm:spPr/>
      <dgm:t>
        <a:bodyPr/>
        <a:lstStyle/>
        <a:p>
          <a:endParaRPr lang="it-IT"/>
        </a:p>
      </dgm:t>
    </dgm:pt>
    <dgm:pt modelId="{768F2FEA-D29B-486D-AC20-28C2409ABFAF}">
      <dgm:prSet/>
      <dgm:spPr>
        <a:solidFill>
          <a:schemeClr val="accent1">
            <a:hueOff val="0"/>
            <a:satOff val="0"/>
            <a:lumOff val="0"/>
            <a:alpha val="20000"/>
          </a:schemeClr>
        </a:solidFill>
        <a:ln>
          <a:noFill/>
        </a:ln>
      </dgm:spPr>
      <dgm:t>
        <a:bodyPr/>
        <a:lstStyle/>
        <a:p>
          <a:endParaRPr lang="it-IT"/>
        </a:p>
      </dgm:t>
    </dgm:pt>
    <dgm:pt modelId="{4FA35E56-F118-49A0-B5F7-AA4F34C4F563}" type="parTrans" cxnId="{F3853A97-0C88-40CA-B739-6040F2E9389B}">
      <dgm:prSet/>
      <dgm:spPr/>
      <dgm:t>
        <a:bodyPr/>
        <a:lstStyle/>
        <a:p>
          <a:endParaRPr lang="it-IT"/>
        </a:p>
      </dgm:t>
    </dgm:pt>
    <dgm:pt modelId="{1AF699D2-622D-4B62-96F7-E70AC386D588}" type="sibTrans" cxnId="{F3853A97-0C88-40CA-B739-6040F2E9389B}">
      <dgm:prSet/>
      <dgm:spPr/>
      <dgm:t>
        <a:bodyPr/>
        <a:lstStyle/>
        <a:p>
          <a:endParaRPr lang="it-IT"/>
        </a:p>
      </dgm:t>
    </dgm:pt>
    <dgm:pt modelId="{CB8121D4-80DC-40AA-A865-7E914D57AD77}">
      <dgm:prSet phldrT="[Testo]"/>
      <dgm:spPr>
        <a:solidFill>
          <a:schemeClr val="accent1">
            <a:hueOff val="0"/>
            <a:satOff val="0"/>
            <a:lumOff val="0"/>
            <a:alpha val="20000"/>
          </a:schemeClr>
        </a:solidFill>
        <a:ln>
          <a:noFill/>
        </a:ln>
      </dgm:spPr>
      <dgm:t>
        <a:bodyPr/>
        <a:lstStyle/>
        <a:p>
          <a:endParaRPr lang="it-IT" dirty="0"/>
        </a:p>
      </dgm:t>
    </dgm:pt>
    <dgm:pt modelId="{B50BA632-CA67-46A0-8CB7-8E2F4A375C05}" type="sibTrans" cxnId="{C3B163F5-38E1-4D4B-A0B3-EDEFDAA8FDEC}">
      <dgm:prSet/>
      <dgm:spPr/>
      <dgm:t>
        <a:bodyPr/>
        <a:lstStyle/>
        <a:p>
          <a:endParaRPr lang="it-IT"/>
        </a:p>
      </dgm:t>
    </dgm:pt>
    <dgm:pt modelId="{BCF5E5B4-6E51-4C52-979D-5AFEE8FEA818}" type="parTrans" cxnId="{C3B163F5-38E1-4D4B-A0B3-EDEFDAA8FDEC}">
      <dgm:prSet/>
      <dgm:spPr/>
      <dgm:t>
        <a:bodyPr/>
        <a:lstStyle/>
        <a:p>
          <a:endParaRPr lang="it-IT"/>
        </a:p>
      </dgm:t>
    </dgm:pt>
    <dgm:pt modelId="{EC8EDDD4-A708-42F8-BAB4-980F47129292}" type="pres">
      <dgm:prSet presAssocID="{CB3FE27F-F3E6-45AB-A43F-DC7354D751D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it-IT"/>
        </a:p>
      </dgm:t>
    </dgm:pt>
    <dgm:pt modelId="{BC8AD854-6AC4-42B6-B6D8-2BA32DE42050}" type="pres">
      <dgm:prSet presAssocID="{CB3FE27F-F3E6-45AB-A43F-DC7354D751D7}" presName="Name1" presStyleCnt="0"/>
      <dgm:spPr/>
    </dgm:pt>
    <dgm:pt modelId="{79F09928-24E1-42F1-AEB1-C01F100A78D0}" type="pres">
      <dgm:prSet presAssocID="{CB3FE27F-F3E6-45AB-A43F-DC7354D751D7}" presName="cycle" presStyleCnt="0"/>
      <dgm:spPr/>
    </dgm:pt>
    <dgm:pt modelId="{476A8165-E085-4CF1-A8FF-34103EDE6300}" type="pres">
      <dgm:prSet presAssocID="{CB3FE27F-F3E6-45AB-A43F-DC7354D751D7}" presName="srcNode" presStyleLbl="node1" presStyleIdx="0" presStyleCnt="5"/>
      <dgm:spPr/>
    </dgm:pt>
    <dgm:pt modelId="{C34B03E7-AFE5-4DF1-B412-0E188C5FAAFE}" type="pres">
      <dgm:prSet presAssocID="{CB3FE27F-F3E6-45AB-A43F-DC7354D751D7}" presName="conn" presStyleLbl="parChTrans1D2" presStyleIdx="0" presStyleCnt="1" custLinFactNeighborX="327" custLinFactNeighborY="429"/>
      <dgm:spPr/>
      <dgm:t>
        <a:bodyPr/>
        <a:lstStyle/>
        <a:p>
          <a:endParaRPr lang="it-IT"/>
        </a:p>
      </dgm:t>
    </dgm:pt>
    <dgm:pt modelId="{9849B726-3098-4292-A6B8-D1456685E499}" type="pres">
      <dgm:prSet presAssocID="{CB3FE27F-F3E6-45AB-A43F-DC7354D751D7}" presName="extraNode" presStyleLbl="node1" presStyleIdx="0" presStyleCnt="5"/>
      <dgm:spPr/>
    </dgm:pt>
    <dgm:pt modelId="{6803615C-6033-4948-A25D-239824A0181A}" type="pres">
      <dgm:prSet presAssocID="{CB3FE27F-F3E6-45AB-A43F-DC7354D751D7}" presName="dstNode" presStyleLbl="node1" presStyleIdx="0" presStyleCnt="5"/>
      <dgm:spPr/>
    </dgm:pt>
    <dgm:pt modelId="{CF23CCA2-E0FA-4BC5-B438-1C32ECE2B8C2}" type="pres">
      <dgm:prSet presAssocID="{CB8121D4-80DC-40AA-A865-7E914D57AD77}" presName="text_1" presStyleLbl="node1" presStyleIdx="0" presStyleCnt="5" custScaleX="93247" custScaleY="53012" custLinFactNeighborX="2284" custLinFactNeighborY="-1872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415815D-1D09-444E-97F3-E80C42530826}" type="pres">
      <dgm:prSet presAssocID="{CB8121D4-80DC-40AA-A865-7E914D57AD77}" presName="accent_1" presStyleCnt="0"/>
      <dgm:spPr/>
    </dgm:pt>
    <dgm:pt modelId="{D8C93158-B19B-4F16-BDF4-5E23959E7EEF}" type="pres">
      <dgm:prSet presAssocID="{CB8121D4-80DC-40AA-A865-7E914D57AD77}" presName="accentRepeatNode" presStyleLbl="solidFgAcc1" presStyleIdx="0" presStyleCnt="5" custScaleX="53193" custScaleY="50905" custLinFactNeighborX="-2194" custLinFactNeighborY="-10610"/>
      <dgm:spPr/>
    </dgm:pt>
    <dgm:pt modelId="{08A239F2-503F-4684-A01F-E43604BC2A9D}" type="pres">
      <dgm:prSet presAssocID="{6538F25D-4FF9-4F46-A724-E51C4D8B7159}" presName="text_2" presStyleLbl="node1" presStyleIdx="1" presStyleCnt="5" custScaleX="93664" custScaleY="137066" custLinFactY="57759" custLinFactNeighborX="1480" custLinFactNeighborY="10000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D2449B9-7AD9-427C-931E-8E813F809B92}" type="pres">
      <dgm:prSet presAssocID="{6538F25D-4FF9-4F46-A724-E51C4D8B7159}" presName="accent_2" presStyleCnt="0"/>
      <dgm:spPr/>
    </dgm:pt>
    <dgm:pt modelId="{A69D2BB0-06AD-4696-AEFA-7BF78B0ED9C6}" type="pres">
      <dgm:prSet presAssocID="{6538F25D-4FF9-4F46-A724-E51C4D8B7159}" presName="accentRepeatNode" presStyleLbl="solidFgAcc1" presStyleIdx="1" presStyleCnt="5" custScaleX="57309" custScaleY="52196" custLinFactNeighborX="-13514" custLinFactNeighborY="-42820"/>
      <dgm:spPr/>
    </dgm:pt>
    <dgm:pt modelId="{930AA9A2-4BD8-4FB1-93AD-507BAA5154C4}" type="pres">
      <dgm:prSet presAssocID="{30F5A207-03A5-4509-9E4A-0A7983FDDB85}" presName="text_3" presStyleLbl="node1" presStyleIdx="2" presStyleCnt="5" custScaleX="88208" custScaleY="146513" custLinFactY="-49824" custLinFactNeighborX="-2944" custLinFactNeighborY="-10000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AF9FCA1-38A8-46E1-AF31-204554DE8D6B}" type="pres">
      <dgm:prSet presAssocID="{30F5A207-03A5-4509-9E4A-0A7983FDDB85}" presName="accent_3" presStyleCnt="0"/>
      <dgm:spPr/>
    </dgm:pt>
    <dgm:pt modelId="{10FE474D-ADB6-426E-8747-C78E4B707D5D}" type="pres">
      <dgm:prSet presAssocID="{30F5A207-03A5-4509-9E4A-0A7983FDDB85}" presName="accentRepeatNode" presStyleLbl="solidFgAcc1" presStyleIdx="2" presStyleCnt="5" custScaleX="50706" custScaleY="48789" custLinFactNeighborX="-4359" custLinFactNeighborY="-14652"/>
      <dgm:spPr/>
    </dgm:pt>
    <dgm:pt modelId="{584F3636-A85E-4593-B076-9070CA830811}" type="pres">
      <dgm:prSet presAssocID="{C902F57C-34AB-4A98-8810-6A39D1E25BB0}" presName="text_4" presStyleLbl="node1" presStyleIdx="3" presStyleCnt="5" custScaleX="94798" custScaleY="87523" custLinFactNeighborX="1453" custLinFactNeighborY="-915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810371C-84C4-4E4C-B802-1F1A374186F1}" type="pres">
      <dgm:prSet presAssocID="{C902F57C-34AB-4A98-8810-6A39D1E25BB0}" presName="accent_4" presStyleCnt="0"/>
      <dgm:spPr/>
    </dgm:pt>
    <dgm:pt modelId="{990A71AC-1E04-4AC8-BCB8-AF8B73C66675}" type="pres">
      <dgm:prSet presAssocID="{C902F57C-34AB-4A98-8810-6A39D1E25BB0}" presName="accentRepeatNode" presStyleLbl="solidFgAcc1" presStyleIdx="3" presStyleCnt="5" custScaleX="43691" custScaleY="43917" custLinFactNeighborX="8331" custLinFactNeighborY="-20376"/>
      <dgm:spPr/>
    </dgm:pt>
    <dgm:pt modelId="{8506A3AF-4044-4A13-AB58-6AE5BAB8F21B}" type="pres">
      <dgm:prSet presAssocID="{768F2FEA-D29B-486D-AC20-28C2409ABFAF}" presName="text_5" presStyleLbl="node1" presStyleIdx="4" presStyleCnt="5" custScaleX="75369" custScaleY="79130" custLinFactNeighborX="-2941" custLinFactNeighborY="-2827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5AD3861-36A6-4CAF-8E94-A4A0FAC9D0AD}" type="pres">
      <dgm:prSet presAssocID="{768F2FEA-D29B-486D-AC20-28C2409ABFAF}" presName="accent_5" presStyleCnt="0"/>
      <dgm:spPr/>
    </dgm:pt>
    <dgm:pt modelId="{462DAB1E-B4B0-482F-AF28-B427327041EF}" type="pres">
      <dgm:prSet presAssocID="{768F2FEA-D29B-486D-AC20-28C2409ABFAF}" presName="accentRepeatNode" presStyleLbl="solidFgAcc1" presStyleIdx="4" presStyleCnt="5" custScaleX="49845" custScaleY="45989" custLinFactNeighborX="32102" custLinFactNeighborY="-42982"/>
      <dgm:spPr/>
    </dgm:pt>
  </dgm:ptLst>
  <dgm:cxnLst>
    <dgm:cxn modelId="{A969E942-F02E-4B82-867F-63373890A222}" type="presOf" srcId="{CB8121D4-80DC-40AA-A865-7E914D57AD77}" destId="{CF23CCA2-E0FA-4BC5-B438-1C32ECE2B8C2}" srcOrd="0" destOrd="0" presId="urn:microsoft.com/office/officeart/2008/layout/VerticalCurvedList"/>
    <dgm:cxn modelId="{CF44132F-05AF-4454-876F-5F2B365FBD94}" type="presOf" srcId="{6538F25D-4FF9-4F46-A724-E51C4D8B7159}" destId="{08A239F2-503F-4684-A01F-E43604BC2A9D}" srcOrd="0" destOrd="0" presId="urn:microsoft.com/office/officeart/2008/layout/VerticalCurvedList"/>
    <dgm:cxn modelId="{D90689B7-01EF-44C7-9751-6C68E608AB4A}" type="presOf" srcId="{B50BA632-CA67-46A0-8CB7-8E2F4A375C05}" destId="{C34B03E7-AFE5-4DF1-B412-0E188C5FAAFE}" srcOrd="0" destOrd="0" presId="urn:microsoft.com/office/officeart/2008/layout/VerticalCurvedList"/>
    <dgm:cxn modelId="{035513CF-1926-4B72-A901-1A61DADB32F5}" srcId="{CB3FE27F-F3E6-45AB-A43F-DC7354D751D7}" destId="{C902F57C-34AB-4A98-8810-6A39D1E25BB0}" srcOrd="3" destOrd="0" parTransId="{4E062443-CF65-4B0D-A93B-81386F1BCE9C}" sibTransId="{176DB1DA-DDD5-48F3-8CBC-D1F5456B3950}"/>
    <dgm:cxn modelId="{C3B163F5-38E1-4D4B-A0B3-EDEFDAA8FDEC}" srcId="{CB3FE27F-F3E6-45AB-A43F-DC7354D751D7}" destId="{CB8121D4-80DC-40AA-A865-7E914D57AD77}" srcOrd="0" destOrd="0" parTransId="{BCF5E5B4-6E51-4C52-979D-5AFEE8FEA818}" sibTransId="{B50BA632-CA67-46A0-8CB7-8E2F4A375C05}"/>
    <dgm:cxn modelId="{7BAB1EF7-8856-4A8A-89BC-C7E4C1103AF3}" type="presOf" srcId="{CB3FE27F-F3E6-45AB-A43F-DC7354D751D7}" destId="{EC8EDDD4-A708-42F8-BAB4-980F47129292}" srcOrd="0" destOrd="0" presId="urn:microsoft.com/office/officeart/2008/layout/VerticalCurvedList"/>
    <dgm:cxn modelId="{9ED18EAA-F865-42F4-A91D-E34DC3734533}" type="presOf" srcId="{768F2FEA-D29B-486D-AC20-28C2409ABFAF}" destId="{8506A3AF-4044-4A13-AB58-6AE5BAB8F21B}" srcOrd="0" destOrd="0" presId="urn:microsoft.com/office/officeart/2008/layout/VerticalCurvedList"/>
    <dgm:cxn modelId="{A78AF789-3763-4C83-95B5-89D3059A0D65}" srcId="{CB3FE27F-F3E6-45AB-A43F-DC7354D751D7}" destId="{30F5A207-03A5-4509-9E4A-0A7983FDDB85}" srcOrd="2" destOrd="0" parTransId="{99F18236-3905-401E-8040-A70FA235B228}" sibTransId="{E3A63994-3D35-4978-811A-F63125591DC7}"/>
    <dgm:cxn modelId="{972ECFD4-B2D1-4FFE-9426-BFE1DA3B7C04}" type="presOf" srcId="{C902F57C-34AB-4A98-8810-6A39D1E25BB0}" destId="{584F3636-A85E-4593-B076-9070CA830811}" srcOrd="0" destOrd="0" presId="urn:microsoft.com/office/officeart/2008/layout/VerticalCurvedList"/>
    <dgm:cxn modelId="{644325D4-7DB9-4C0A-8178-3D1F763E6099}" type="presOf" srcId="{30F5A207-03A5-4509-9E4A-0A7983FDDB85}" destId="{930AA9A2-4BD8-4FB1-93AD-507BAA5154C4}" srcOrd="0" destOrd="0" presId="urn:microsoft.com/office/officeart/2008/layout/VerticalCurvedList"/>
    <dgm:cxn modelId="{E62963EF-80E3-44AA-BD87-1B08256E4B1C}" srcId="{CB3FE27F-F3E6-45AB-A43F-DC7354D751D7}" destId="{6538F25D-4FF9-4F46-A724-E51C4D8B7159}" srcOrd="1" destOrd="0" parTransId="{47982319-FFF3-4565-865A-EE382984E71C}" sibTransId="{ABA8C5B1-FE35-4496-A1B2-FDAB1CF0179F}"/>
    <dgm:cxn modelId="{F3853A97-0C88-40CA-B739-6040F2E9389B}" srcId="{CB3FE27F-F3E6-45AB-A43F-DC7354D751D7}" destId="{768F2FEA-D29B-486D-AC20-28C2409ABFAF}" srcOrd="4" destOrd="0" parTransId="{4FA35E56-F118-49A0-B5F7-AA4F34C4F563}" sibTransId="{1AF699D2-622D-4B62-96F7-E70AC386D588}"/>
    <dgm:cxn modelId="{C5B83C46-DB68-4920-B502-1C1CD52FA77C}" type="presParOf" srcId="{EC8EDDD4-A708-42F8-BAB4-980F47129292}" destId="{BC8AD854-6AC4-42B6-B6D8-2BA32DE42050}" srcOrd="0" destOrd="0" presId="urn:microsoft.com/office/officeart/2008/layout/VerticalCurvedList"/>
    <dgm:cxn modelId="{85CD14B1-3CF2-441C-BA98-8D9853E50B2F}" type="presParOf" srcId="{BC8AD854-6AC4-42B6-B6D8-2BA32DE42050}" destId="{79F09928-24E1-42F1-AEB1-C01F100A78D0}" srcOrd="0" destOrd="0" presId="urn:microsoft.com/office/officeart/2008/layout/VerticalCurvedList"/>
    <dgm:cxn modelId="{F317D774-C70D-425C-AB14-D6096DEBA2EA}" type="presParOf" srcId="{79F09928-24E1-42F1-AEB1-C01F100A78D0}" destId="{476A8165-E085-4CF1-A8FF-34103EDE6300}" srcOrd="0" destOrd="0" presId="urn:microsoft.com/office/officeart/2008/layout/VerticalCurvedList"/>
    <dgm:cxn modelId="{D1B512D4-6CD5-4566-BA86-22E173689DA9}" type="presParOf" srcId="{79F09928-24E1-42F1-AEB1-C01F100A78D0}" destId="{C34B03E7-AFE5-4DF1-B412-0E188C5FAAFE}" srcOrd="1" destOrd="0" presId="urn:microsoft.com/office/officeart/2008/layout/VerticalCurvedList"/>
    <dgm:cxn modelId="{48854ADF-0642-4A49-8C4B-E1AF4E6E38C7}" type="presParOf" srcId="{79F09928-24E1-42F1-AEB1-C01F100A78D0}" destId="{9849B726-3098-4292-A6B8-D1456685E499}" srcOrd="2" destOrd="0" presId="urn:microsoft.com/office/officeart/2008/layout/VerticalCurvedList"/>
    <dgm:cxn modelId="{9FCE7F4E-AD8F-40A7-80AE-046045EAFB7D}" type="presParOf" srcId="{79F09928-24E1-42F1-AEB1-C01F100A78D0}" destId="{6803615C-6033-4948-A25D-239824A0181A}" srcOrd="3" destOrd="0" presId="urn:microsoft.com/office/officeart/2008/layout/VerticalCurvedList"/>
    <dgm:cxn modelId="{432BD9CF-0510-4C4D-A725-768DC1153774}" type="presParOf" srcId="{BC8AD854-6AC4-42B6-B6D8-2BA32DE42050}" destId="{CF23CCA2-E0FA-4BC5-B438-1C32ECE2B8C2}" srcOrd="1" destOrd="0" presId="urn:microsoft.com/office/officeart/2008/layout/VerticalCurvedList"/>
    <dgm:cxn modelId="{8FA7E1FA-AD52-4D54-97B8-D34D1628EF43}" type="presParOf" srcId="{BC8AD854-6AC4-42B6-B6D8-2BA32DE42050}" destId="{9415815D-1D09-444E-97F3-E80C42530826}" srcOrd="2" destOrd="0" presId="urn:microsoft.com/office/officeart/2008/layout/VerticalCurvedList"/>
    <dgm:cxn modelId="{52FBF201-B8D9-4EE7-BC58-72D4DE204E3C}" type="presParOf" srcId="{9415815D-1D09-444E-97F3-E80C42530826}" destId="{D8C93158-B19B-4F16-BDF4-5E23959E7EEF}" srcOrd="0" destOrd="0" presId="urn:microsoft.com/office/officeart/2008/layout/VerticalCurvedList"/>
    <dgm:cxn modelId="{042898E9-F67E-4054-837E-7D2D0DE04CD0}" type="presParOf" srcId="{BC8AD854-6AC4-42B6-B6D8-2BA32DE42050}" destId="{08A239F2-503F-4684-A01F-E43604BC2A9D}" srcOrd="3" destOrd="0" presId="urn:microsoft.com/office/officeart/2008/layout/VerticalCurvedList"/>
    <dgm:cxn modelId="{7A478FB5-DBF6-4ACC-B824-647EE33A11B1}" type="presParOf" srcId="{BC8AD854-6AC4-42B6-B6D8-2BA32DE42050}" destId="{AD2449B9-7AD9-427C-931E-8E813F809B92}" srcOrd="4" destOrd="0" presId="urn:microsoft.com/office/officeart/2008/layout/VerticalCurvedList"/>
    <dgm:cxn modelId="{DEA6068E-2492-45D2-A078-A69DEE072F74}" type="presParOf" srcId="{AD2449B9-7AD9-427C-931E-8E813F809B92}" destId="{A69D2BB0-06AD-4696-AEFA-7BF78B0ED9C6}" srcOrd="0" destOrd="0" presId="urn:microsoft.com/office/officeart/2008/layout/VerticalCurvedList"/>
    <dgm:cxn modelId="{F1A950B7-0187-4BEE-8653-A7713B5C1A69}" type="presParOf" srcId="{BC8AD854-6AC4-42B6-B6D8-2BA32DE42050}" destId="{930AA9A2-4BD8-4FB1-93AD-507BAA5154C4}" srcOrd="5" destOrd="0" presId="urn:microsoft.com/office/officeart/2008/layout/VerticalCurvedList"/>
    <dgm:cxn modelId="{076A2A51-591F-48BF-97E3-EA6367D5471C}" type="presParOf" srcId="{BC8AD854-6AC4-42B6-B6D8-2BA32DE42050}" destId="{8AF9FCA1-38A8-46E1-AF31-204554DE8D6B}" srcOrd="6" destOrd="0" presId="urn:microsoft.com/office/officeart/2008/layout/VerticalCurvedList"/>
    <dgm:cxn modelId="{85086B8D-6A24-4FD1-8202-2B94F28C83C8}" type="presParOf" srcId="{8AF9FCA1-38A8-46E1-AF31-204554DE8D6B}" destId="{10FE474D-ADB6-426E-8747-C78E4B707D5D}" srcOrd="0" destOrd="0" presId="urn:microsoft.com/office/officeart/2008/layout/VerticalCurvedList"/>
    <dgm:cxn modelId="{D93C1DFD-18A9-45C7-9F66-9B94B74CAE9F}" type="presParOf" srcId="{BC8AD854-6AC4-42B6-B6D8-2BA32DE42050}" destId="{584F3636-A85E-4593-B076-9070CA830811}" srcOrd="7" destOrd="0" presId="urn:microsoft.com/office/officeart/2008/layout/VerticalCurvedList"/>
    <dgm:cxn modelId="{C777BDBE-561F-4EBC-9413-CC717EDAC9FF}" type="presParOf" srcId="{BC8AD854-6AC4-42B6-B6D8-2BA32DE42050}" destId="{6810371C-84C4-4E4C-B802-1F1A374186F1}" srcOrd="8" destOrd="0" presId="urn:microsoft.com/office/officeart/2008/layout/VerticalCurvedList"/>
    <dgm:cxn modelId="{3F544DBD-0403-4BBE-B89F-B1F7A5323338}" type="presParOf" srcId="{6810371C-84C4-4E4C-B802-1F1A374186F1}" destId="{990A71AC-1E04-4AC8-BCB8-AF8B73C66675}" srcOrd="0" destOrd="0" presId="urn:microsoft.com/office/officeart/2008/layout/VerticalCurvedList"/>
    <dgm:cxn modelId="{82722B79-A3C4-445A-A208-7949F600E1B0}" type="presParOf" srcId="{BC8AD854-6AC4-42B6-B6D8-2BA32DE42050}" destId="{8506A3AF-4044-4A13-AB58-6AE5BAB8F21B}" srcOrd="9" destOrd="0" presId="urn:microsoft.com/office/officeart/2008/layout/VerticalCurvedList"/>
    <dgm:cxn modelId="{5754D5F2-7697-46D2-A6EB-61BBA3257638}" type="presParOf" srcId="{BC8AD854-6AC4-42B6-B6D8-2BA32DE42050}" destId="{65AD3861-36A6-4CAF-8E94-A4A0FAC9D0AD}" srcOrd="10" destOrd="0" presId="urn:microsoft.com/office/officeart/2008/layout/VerticalCurvedList"/>
    <dgm:cxn modelId="{82EC3B7D-056F-43AF-A19C-5533E97D07F3}" type="presParOf" srcId="{65AD3861-36A6-4CAF-8E94-A4A0FAC9D0AD}" destId="{462DAB1E-B4B0-482F-AF28-B427327041E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4B03E7-AFE5-4DF1-B412-0E188C5FAAFE}">
      <dsp:nvSpPr>
        <dsp:cNvPr id="0" name=""/>
        <dsp:cNvSpPr/>
      </dsp:nvSpPr>
      <dsp:spPr>
        <a:xfrm>
          <a:off x="-4762894" y="-720061"/>
          <a:ext cx="5789197" cy="5789197"/>
        </a:xfrm>
        <a:prstGeom prst="blockArc">
          <a:avLst>
            <a:gd name="adj1" fmla="val 18900000"/>
            <a:gd name="adj2" fmla="val 2700000"/>
            <a:gd name="adj3" fmla="val 373"/>
          </a:avLst>
        </a:pr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23CCA2-E0FA-4BC5-B438-1C32ECE2B8C2}">
      <dsp:nvSpPr>
        <dsp:cNvPr id="0" name=""/>
        <dsp:cNvSpPr/>
      </dsp:nvSpPr>
      <dsp:spPr>
        <a:xfrm>
          <a:off x="850096" y="294280"/>
          <a:ext cx="6012168" cy="284991"/>
        </a:xfrm>
        <a:prstGeom prst="rect">
          <a:avLst/>
        </a:prstGeom>
        <a:solidFill>
          <a:schemeClr val="accent1">
            <a:hueOff val="0"/>
            <a:satOff val="0"/>
            <a:lumOff val="0"/>
            <a:alpha val="20000"/>
          </a:schemeClr>
        </a:solid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6718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500" kern="1200" dirty="0"/>
        </a:p>
      </dsp:txBody>
      <dsp:txXfrm>
        <a:off x="850096" y="294280"/>
        <a:ext cx="6012168" cy="284991"/>
      </dsp:txXfrm>
    </dsp:sp>
    <dsp:sp modelId="{D8C93158-B19B-4F16-BDF4-5E23959E7EEF}">
      <dsp:nvSpPr>
        <dsp:cNvPr id="0" name=""/>
        <dsp:cNvSpPr/>
      </dsp:nvSpPr>
      <dsp:spPr>
        <a:xfrm>
          <a:off x="291660" y="295086"/>
          <a:ext cx="357455" cy="34207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A239F2-503F-4684-A01F-E43604BC2A9D}">
      <dsp:nvSpPr>
        <dsp:cNvPr id="0" name=""/>
        <dsp:cNvSpPr/>
      </dsp:nvSpPr>
      <dsp:spPr>
        <a:xfrm>
          <a:off x="1152136" y="1823240"/>
          <a:ext cx="5678235" cy="736863"/>
        </a:xfrm>
        <a:prstGeom prst="rect">
          <a:avLst/>
        </a:prstGeom>
        <a:solidFill>
          <a:schemeClr val="accent1">
            <a:hueOff val="0"/>
            <a:satOff val="0"/>
            <a:lumOff val="0"/>
            <a:alpha val="20000"/>
          </a:schemeClr>
        </a:solid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6718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600" kern="1200" dirty="0"/>
        </a:p>
      </dsp:txBody>
      <dsp:txXfrm>
        <a:off x="1152136" y="1823240"/>
        <a:ext cx="5678235" cy="736863"/>
      </dsp:txXfrm>
    </dsp:sp>
    <dsp:sp modelId="{A69D2BB0-06AD-4696-AEFA-7BF78B0ED9C6}">
      <dsp:nvSpPr>
        <dsp:cNvPr id="0" name=""/>
        <dsp:cNvSpPr/>
      </dsp:nvSpPr>
      <dsp:spPr>
        <a:xfrm>
          <a:off x="586987" y="880436"/>
          <a:ext cx="385114" cy="3507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0AA9A2-4BD8-4FB1-93AD-507BAA5154C4}">
      <dsp:nvSpPr>
        <dsp:cNvPr id="0" name=""/>
        <dsp:cNvSpPr/>
      </dsp:nvSpPr>
      <dsp:spPr>
        <a:xfrm>
          <a:off x="1164061" y="950426"/>
          <a:ext cx="5243182" cy="787650"/>
        </a:xfrm>
        <a:prstGeom prst="rect">
          <a:avLst/>
        </a:prstGeom>
        <a:solidFill>
          <a:schemeClr val="accent1">
            <a:hueOff val="0"/>
            <a:satOff val="0"/>
            <a:lumOff val="0"/>
            <a:alpha val="20000"/>
          </a:schemeClr>
        </a:solid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6718" tIns="106680" rIns="106680" bIns="106680" numCol="1" spcCol="1270" anchor="ctr" anchorCtr="0">
          <a:noAutofit/>
        </a:bodyPr>
        <a:lstStyle/>
        <a:p>
          <a:pPr lvl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4200" kern="1200" dirty="0"/>
        </a:p>
      </dsp:txBody>
      <dsp:txXfrm>
        <a:off x="1164061" y="950426"/>
        <a:ext cx="5243182" cy="787650"/>
      </dsp:txXfrm>
    </dsp:sp>
    <dsp:sp modelId="{10FE474D-ADB6-426E-8747-C78E4B707D5D}">
      <dsp:nvSpPr>
        <dsp:cNvPr id="0" name=""/>
        <dsp:cNvSpPr/>
      </dsp:nvSpPr>
      <dsp:spPr>
        <a:xfrm>
          <a:off x="788928" y="1887310"/>
          <a:ext cx="340742" cy="3278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4F3636-A85E-4593-B076-9070CA830811}">
      <dsp:nvSpPr>
        <dsp:cNvPr id="0" name=""/>
        <dsp:cNvSpPr/>
      </dsp:nvSpPr>
      <dsp:spPr>
        <a:xfrm>
          <a:off x="1116125" y="2671351"/>
          <a:ext cx="5746982" cy="470521"/>
        </a:xfrm>
        <a:prstGeom prst="rect">
          <a:avLst/>
        </a:prstGeom>
        <a:solidFill>
          <a:schemeClr val="accent1">
            <a:hueOff val="0"/>
            <a:satOff val="0"/>
            <a:lumOff val="0"/>
            <a:alpha val="20000"/>
          </a:schemeClr>
        </a:solid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6718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500" kern="1200"/>
        </a:p>
      </dsp:txBody>
      <dsp:txXfrm>
        <a:off x="1116125" y="2671351"/>
        <a:ext cx="5746982" cy="470521"/>
      </dsp:txXfrm>
    </dsp:sp>
    <dsp:sp modelId="{990A71AC-1E04-4AC8-BCB8-AF8B73C66675}">
      <dsp:nvSpPr>
        <dsp:cNvPr id="0" name=""/>
        <dsp:cNvSpPr/>
      </dsp:nvSpPr>
      <dsp:spPr>
        <a:xfrm>
          <a:off x="779541" y="2671353"/>
          <a:ext cx="293602" cy="2951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06A3AF-4044-4A13-AB58-6AE5BAB8F21B}">
      <dsp:nvSpPr>
        <dsp:cNvPr id="0" name=""/>
        <dsp:cNvSpPr/>
      </dsp:nvSpPr>
      <dsp:spPr>
        <a:xfrm>
          <a:off x="1089559" y="3397271"/>
          <a:ext cx="4859470" cy="425400"/>
        </a:xfrm>
        <a:prstGeom prst="rect">
          <a:avLst/>
        </a:prstGeom>
        <a:solidFill>
          <a:schemeClr val="accent1">
            <a:hueOff val="0"/>
            <a:satOff val="0"/>
            <a:lumOff val="0"/>
            <a:alpha val="20000"/>
          </a:schemeClr>
        </a:solid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6718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300" kern="1200"/>
        </a:p>
      </dsp:txBody>
      <dsp:txXfrm>
        <a:off x="1089559" y="3397271"/>
        <a:ext cx="4859470" cy="425400"/>
      </dsp:txXfrm>
    </dsp:sp>
    <dsp:sp modelId="{462DAB1E-B4B0-482F-AF28-B427327041EF}">
      <dsp:nvSpPr>
        <dsp:cNvPr id="0" name=""/>
        <dsp:cNvSpPr/>
      </dsp:nvSpPr>
      <dsp:spPr>
        <a:xfrm>
          <a:off x="533377" y="3318617"/>
          <a:ext cx="334956" cy="30904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13B485-81AF-4CDB-9C01-BD96489CE8C1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75B07-7B32-4C01-A8D7-BD825825E3E2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533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otes Placeholder 8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400" dirty="0"/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>
          <a:xfrm>
            <a:off x="-182563" y="546100"/>
            <a:ext cx="4541838" cy="2555875"/>
          </a:xfr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otes Placeholder 8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400" dirty="0"/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>
          <a:xfrm>
            <a:off x="-182563" y="546100"/>
            <a:ext cx="4541838" cy="2555875"/>
          </a:xfrm>
        </p:spPr>
      </p:sp>
    </p:spTree>
    <p:extLst>
      <p:ext uri="{BB962C8B-B14F-4D97-AF65-F5344CB8AC3E}">
        <p14:creationId xmlns:p14="http://schemas.microsoft.com/office/powerpoint/2010/main" val="2739399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BEC73-49AA-45BC-B16C-50B32D0D6D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2040C-D3B1-42F1-A452-9128C48DC3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493656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BEC73-49AA-45BC-B16C-50B32D0D6D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2040C-D3B1-42F1-A452-9128C48DC3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784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BEC73-49AA-45BC-B16C-50B32D0D6D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2040C-D3B1-42F1-A452-9128C48DC3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666533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BEC73-49AA-45BC-B16C-50B32D0D6D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2040C-D3B1-42F1-A452-9128C48DC3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9647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BEC73-49AA-45BC-B16C-50B32D0D6D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2040C-D3B1-42F1-A452-9128C48DC3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16607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BEC73-49AA-45BC-B16C-50B32D0D6D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2040C-D3B1-42F1-A452-9128C48DC3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6195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BEC73-49AA-45BC-B16C-50B32D0D6D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2040C-D3B1-42F1-A452-9128C48DC3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5599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BEC73-49AA-45BC-B16C-50B32D0D6D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2040C-D3B1-42F1-A452-9128C48DC3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11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BEC73-49AA-45BC-B16C-50B32D0D6D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2040C-D3B1-42F1-A452-9128C48DC3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567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BEC73-49AA-45BC-B16C-50B32D0D6D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2040C-D3B1-42F1-A452-9128C48DC3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751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BEC73-49AA-45BC-B16C-50B32D0D6D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2040C-D3B1-42F1-A452-9128C48DC3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311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BEC73-49AA-45BC-B16C-50B32D0D6D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2040C-D3B1-42F1-A452-9128C48DC3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138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BEC73-49AA-45BC-B16C-50B32D0D6D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2040C-D3B1-42F1-A452-9128C48DC3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263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BEC73-49AA-45BC-B16C-50B32D0D6D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2040C-D3B1-42F1-A452-9128C48DC3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386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BEC73-49AA-45BC-B16C-50B32D0D6D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2040C-D3B1-42F1-A452-9128C48DC3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104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2040C-D3B1-42F1-A452-9128C48DC3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BEC73-49AA-45BC-B16C-50B32D0D6D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936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BEC73-49AA-45BC-B16C-50B32D0D6D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D82040C-D3B1-42F1-A452-9128C48DC3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887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</p:sldLayoutIdLst>
  <p:transition>
    <p:fade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1975976" cy="6876661"/>
          </a:xfrm>
          <a:prstGeom prst="rect">
            <a:avLst/>
          </a:prstGeom>
          <a:effectLst>
            <a:softEdge rad="673100"/>
          </a:effectLst>
        </p:spPr>
      </p:pic>
      <p:sp>
        <p:nvSpPr>
          <p:cNvPr id="7" name="TextBox 6"/>
          <p:cNvSpPr txBox="1"/>
          <p:nvPr/>
        </p:nvSpPr>
        <p:spPr>
          <a:xfrm>
            <a:off x="3038679" y="3447661"/>
            <a:ext cx="6017994" cy="58477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3200" b="1" spc="100" noProof="1" smtClean="0">
                <a:solidFill>
                  <a:prstClr val="white">
                    <a:alpha val="88000"/>
                  </a:prstClr>
                </a:solidFill>
                <a:effectLst>
                  <a:reflection blurRad="6350" stA="60000" endA="900" endPos="58000" dir="5400000" sy="-100000" algn="bl" rotWithShape="0"/>
                </a:effectLst>
                <a:latin typeface="Century Gothic" panose="020B0502020202020204" pitchFamily="34" charset="0"/>
              </a:rPr>
              <a:t>Strategia italiana nell’Artico</a:t>
            </a:r>
            <a:endParaRPr lang="it-IT" sz="3200" b="1" spc="100" noProof="1">
              <a:solidFill>
                <a:prstClr val="white">
                  <a:alpha val="88000"/>
                </a:prstClr>
              </a:solidFill>
              <a:effectLst>
                <a:reflection blurRad="6350" stA="60000" endA="900" endPos="58000" dir="5400000" sy="-100000" algn="bl" rotWithShape="0"/>
              </a:effectLst>
              <a:latin typeface="Century Gothic" panose="020B050202020202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2567608" y="5666064"/>
            <a:ext cx="6336704" cy="1169551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 prstMaterial="matte"/>
        </p:spPr>
        <p:txBody>
          <a:bodyPr wrap="square" rtlCol="0">
            <a:spAutoFit/>
          </a:bodyPr>
          <a:lstStyle/>
          <a:p>
            <a:pPr algn="ctr"/>
            <a:r>
              <a:rPr lang="it-IT" sz="1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entury Gothic" panose="020B0502020202020204" pitchFamily="34" charset="0"/>
              </a:rPr>
              <a:t>Min. </a:t>
            </a:r>
            <a:r>
              <a:rPr lang="it-IT" sz="14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entury Gothic" panose="020B0502020202020204" pitchFamily="34" charset="0"/>
              </a:rPr>
              <a:t>Plen</a:t>
            </a:r>
            <a:r>
              <a:rPr lang="it-IT" sz="1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entury Gothic" panose="020B0502020202020204" pitchFamily="34" charset="0"/>
              </a:rPr>
              <a:t>. Carmine Robustelli</a:t>
            </a:r>
          </a:p>
          <a:p>
            <a:pPr algn="ctr"/>
            <a:r>
              <a:rPr lang="it-IT" sz="1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entury Gothic" panose="020B0502020202020204" pitchFamily="34" charset="0"/>
              </a:rPr>
              <a:t>Inviato Speciale per </a:t>
            </a:r>
            <a:r>
              <a:rPr lang="it-IT" sz="14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entury Gothic" panose="020B0502020202020204" pitchFamily="34" charset="0"/>
              </a:rPr>
              <a:t>l’Artico del</a:t>
            </a:r>
            <a:endParaRPr lang="it-IT" sz="14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Century Gothic" panose="020B0502020202020204" pitchFamily="34" charset="0"/>
            </a:endParaRPr>
          </a:p>
          <a:p>
            <a:pPr algn="ctr"/>
            <a:r>
              <a:rPr lang="it-IT" sz="14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entury Gothic" panose="020B0502020202020204" pitchFamily="34" charset="0"/>
              </a:rPr>
              <a:t>Ministero degli Affari Esteri e della Cooperazione Internazionale</a:t>
            </a:r>
          </a:p>
          <a:p>
            <a:pPr algn="ctr"/>
            <a:r>
              <a:rPr lang="it-IT" sz="14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entury Gothic" panose="020B0502020202020204" pitchFamily="34" charset="0"/>
              </a:rPr>
              <a:t>Capo </a:t>
            </a:r>
            <a:r>
              <a:rPr lang="it-IT" sz="1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entury Gothic" panose="020B0502020202020204" pitchFamily="34" charset="0"/>
              </a:rPr>
              <a:t>delegazione Italiana al Consiglio Artico </a:t>
            </a:r>
            <a:endParaRPr lang="it-IT" sz="1400" dirty="0" smtClean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Century Gothic" panose="020B0502020202020204" pitchFamily="34" charset="0"/>
            </a:endParaRPr>
          </a:p>
          <a:p>
            <a:pPr algn="ctr"/>
            <a:r>
              <a:rPr lang="it-IT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Presidente del Comitato Scientifico per l’Artico</a:t>
            </a:r>
            <a:r>
              <a:rPr lang="it-IT" sz="14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entury Gothic" panose="020B0502020202020204" pitchFamily="34" charset="0"/>
              </a:rPr>
              <a:t> </a:t>
            </a:r>
            <a:endParaRPr lang="it-IT" sz="14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840" y="404664"/>
            <a:ext cx="2664296" cy="151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735827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4"/>
            <a:ext cx="12191999" cy="6858594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0949" y="187281"/>
            <a:ext cx="8333323" cy="784150"/>
          </a:xfrm>
        </p:spPr>
        <p:txBody>
          <a:bodyPr>
            <a:normAutofit/>
          </a:bodyPr>
          <a:lstStyle/>
          <a:p>
            <a:r>
              <a:rPr lang="it-IT" sz="4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Attività scientifiche di ricerca</a:t>
            </a:r>
          </a:p>
        </p:txBody>
      </p:sp>
      <p:sp>
        <p:nvSpPr>
          <p:cNvPr id="4" name="Rettangolo 3"/>
          <p:cNvSpPr/>
          <p:nvPr/>
        </p:nvSpPr>
        <p:spPr>
          <a:xfrm>
            <a:off x="7960017" y="982807"/>
            <a:ext cx="393262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b="1" dirty="0" smtClean="0">
              <a:solidFill>
                <a:srgbClr val="7CDC07"/>
              </a:solidFill>
              <a:latin typeface="Century Gothic" panose="020B0502020202020204" pitchFamily="34" charset="0"/>
              <a:ea typeface="MingLiU-ExtB" panose="02020500000000000000" pitchFamily="18" charset="-120"/>
            </a:endParaRPr>
          </a:p>
          <a:p>
            <a:pPr lvl="0" algn="ctr" defTabSz="914400">
              <a:defRPr/>
            </a:pPr>
            <a:r>
              <a:rPr lang="it-IT" dirty="0" smtClean="0">
                <a:solidFill>
                  <a:srgbClr val="7CDC07"/>
                </a:solidFill>
                <a:latin typeface="Century Gothic" panose="020B0502020202020204" pitchFamily="34" charset="0"/>
                <a:ea typeface="MingLiU-ExtB" panose="02020500000000000000" pitchFamily="18" charset="-120"/>
              </a:rPr>
              <a:t>Focus:</a:t>
            </a:r>
          </a:p>
          <a:p>
            <a:pPr lvl="0" algn="ctr" defTabSz="914400">
              <a:defRPr/>
            </a:pPr>
            <a:r>
              <a:rPr lang="it-IT" u="sng" dirty="0" smtClean="0">
                <a:solidFill>
                  <a:srgbClr val="7CDC07"/>
                </a:solidFill>
                <a:latin typeface="Century Gothic" panose="020B0502020202020204" pitchFamily="34" charset="0"/>
                <a:ea typeface="MingLiU-ExtB" panose="02020500000000000000" pitchFamily="18" charset="-120"/>
              </a:rPr>
              <a:t>High </a:t>
            </a:r>
            <a:r>
              <a:rPr lang="it-IT" u="sng" dirty="0">
                <a:solidFill>
                  <a:srgbClr val="7CDC07"/>
                </a:solidFill>
                <a:latin typeface="Century Gothic" panose="020B0502020202020204" pitchFamily="34" charset="0"/>
                <a:ea typeface="MingLiU-ExtB" panose="02020500000000000000" pitchFamily="18" charset="-120"/>
              </a:rPr>
              <a:t>North: </a:t>
            </a:r>
          </a:p>
          <a:p>
            <a:pPr lvl="0" algn="ctr" defTabSz="914400">
              <a:defRPr/>
            </a:pPr>
            <a:r>
              <a:rPr lang="it-IT" dirty="0">
                <a:solidFill>
                  <a:srgbClr val="7CDC07"/>
                </a:solidFill>
                <a:latin typeface="Century Gothic" panose="020B0502020202020204" pitchFamily="34" charset="0"/>
                <a:ea typeface="MingLiU-ExtB" panose="02020500000000000000" pitchFamily="18" charset="-120"/>
              </a:rPr>
              <a:t>campagne oceanografiche dell’Istituto </a:t>
            </a:r>
            <a:r>
              <a:rPr lang="it-IT" dirty="0">
                <a:solidFill>
                  <a:srgbClr val="7CDC0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MingLiU-ExtB" panose="02020500000000000000" pitchFamily="18" charset="-120"/>
              </a:rPr>
              <a:t>Idrografico della Marina Militare, </a:t>
            </a:r>
            <a:r>
              <a:rPr lang="it-IT" dirty="0">
                <a:solidFill>
                  <a:srgbClr val="7CDC07"/>
                </a:solidFill>
                <a:latin typeface="Century Gothic" panose="020B0502020202020204" pitchFamily="34" charset="0"/>
                <a:ea typeface="MingLiU-ExtB" panose="02020500000000000000" pitchFamily="18" charset="-120"/>
              </a:rPr>
              <a:t>dal 2017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u="sng" dirty="0" smtClean="0">
                <a:solidFill>
                  <a:srgbClr val="7CDC07"/>
                </a:solidFill>
                <a:latin typeface="Century Gothic" panose="020B0502020202020204" pitchFamily="34" charset="0"/>
                <a:ea typeface="MingLiU-ExtB" panose="02020500000000000000" pitchFamily="18" charset="-120"/>
              </a:rPr>
              <a:t>«</a:t>
            </a:r>
            <a:r>
              <a:rPr lang="it-IT" u="sng" dirty="0" smtClean="0">
                <a:solidFill>
                  <a:srgbClr val="7CDC07"/>
                </a:solidFill>
                <a:latin typeface="Century Gothic" panose="020B0502020202020204" pitchFamily="34" charset="0"/>
                <a:ea typeface="MingLiU-ExtB" panose="02020500000000000000" pitchFamily="18" charset="-120"/>
              </a:rPr>
              <a:t>Laura Bassi»: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>
                <a:solidFill>
                  <a:srgbClr val="7CDC07"/>
                </a:solidFill>
                <a:latin typeface="Century Gothic" panose="020B0502020202020204" pitchFamily="34" charset="0"/>
                <a:ea typeface="MingLiU-ExtB" panose="02020500000000000000" pitchFamily="18" charset="-120"/>
              </a:rPr>
              <a:t>prima campagna artica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>
                <a:solidFill>
                  <a:srgbClr val="7CDC07"/>
                </a:solidFill>
                <a:latin typeface="Century Gothic" panose="020B0502020202020204" pitchFamily="34" charset="0"/>
                <a:ea typeface="MingLiU-ExtB" panose="02020500000000000000" pitchFamily="18" charset="-120"/>
              </a:rPr>
              <a:t>(agosto-settembre 2021</a:t>
            </a:r>
            <a:r>
              <a:rPr lang="it-IT" dirty="0" smtClean="0">
                <a:solidFill>
                  <a:srgbClr val="7CDC07"/>
                </a:solidFill>
                <a:latin typeface="Century Gothic" panose="020B0502020202020204" pitchFamily="34" charset="0"/>
                <a:ea typeface="MingLiU-ExtB" panose="02020500000000000000" pitchFamily="18" charset="-120"/>
              </a:rPr>
              <a:t>)</a:t>
            </a:r>
            <a:endParaRPr lang="it-IT" dirty="0" smtClean="0">
              <a:solidFill>
                <a:srgbClr val="7CDC07"/>
              </a:solidFill>
              <a:latin typeface="Century Gothic" panose="020B0502020202020204" pitchFamily="34" charset="0"/>
              <a:ea typeface="MingLiU-ExtB" panose="02020500000000000000" pitchFamily="18" charset="-120"/>
            </a:endParaRPr>
          </a:p>
        </p:txBody>
      </p:sp>
      <p:sp>
        <p:nvSpPr>
          <p:cNvPr id="6" name="Parentesi quadra aperta 5"/>
          <p:cNvSpPr/>
          <p:nvPr/>
        </p:nvSpPr>
        <p:spPr>
          <a:xfrm>
            <a:off x="7852005" y="971431"/>
            <a:ext cx="216024" cy="2880320"/>
          </a:xfrm>
          <a:prstGeom prst="leftBracket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Parentesi quadra chiusa 6"/>
          <p:cNvSpPr/>
          <p:nvPr/>
        </p:nvSpPr>
        <p:spPr>
          <a:xfrm>
            <a:off x="11623006" y="987556"/>
            <a:ext cx="290773" cy="2839416"/>
          </a:xfrm>
          <a:prstGeom prst="rightBracket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10949" y="1314278"/>
            <a:ext cx="7078004" cy="4228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6063" marR="0" indent="-246063" algn="just" defTabSz="91440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2400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Progetti di ricerca internazionali (SAON, SIOS, NARWHALS)</a:t>
            </a:r>
          </a:p>
          <a:p>
            <a:pPr marL="246063" marR="0" indent="-246063" algn="just" defTabSz="91440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it-IT" sz="2400" b="1" dirty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endParaRPr>
          </a:p>
          <a:p>
            <a:pPr marL="246063" marR="0" indent="-246063" algn="just" defTabSz="91440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2400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Partecipazione ai 6 Gruppi di Lavoro e ad alcuni EG e TF del Consiglio Artico</a:t>
            </a:r>
          </a:p>
          <a:p>
            <a:pPr marR="0" algn="just" defTabSz="91440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it-IT" sz="2400" b="1" dirty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endParaRPr>
          </a:p>
          <a:p>
            <a:pPr marL="246063" indent="-246063" algn="just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it-IT" sz="2400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Coinvolgimento dei principali enti di ricerca nazionali (CNR, ENEA, INGV, OGS)</a:t>
            </a:r>
          </a:p>
          <a:p>
            <a:pPr marR="0" algn="just" defTabSz="91440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it-IT" sz="2400" b="1" dirty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endParaRPr>
          </a:p>
          <a:p>
            <a:pPr marL="246063" marR="0" indent="-246063" algn="just" defTabSz="91440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2400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Programma di Ricerche in Artico 2018-2020</a:t>
            </a:r>
          </a:p>
        </p:txBody>
      </p:sp>
    </p:spTree>
    <p:extLst>
      <p:ext uri="{BB962C8B-B14F-4D97-AF65-F5344CB8AC3E}">
        <p14:creationId xmlns:p14="http://schemas.microsoft.com/office/powerpoint/2010/main" val="2586583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39616" y="257066"/>
            <a:ext cx="6764354" cy="795670"/>
          </a:xfrm>
        </p:spPr>
        <p:txBody>
          <a:bodyPr>
            <a:normAutofit/>
          </a:bodyPr>
          <a:lstStyle/>
          <a:p>
            <a:r>
              <a:rPr lang="it-IT" sz="4400" b="1" i="1" dirty="0">
                <a:ln w="0"/>
                <a:solidFill>
                  <a:srgbClr val="548FAC"/>
                </a:solidFill>
                <a:latin typeface="Century Gothic" panose="020B0502020202020204" pitchFamily="34" charset="0"/>
                <a:ea typeface="+mn-ea"/>
                <a:cs typeface="+mn-cs"/>
              </a:rPr>
              <a:t>Dimensione economica 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2423592" y="1196752"/>
            <a:ext cx="895265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ENI: «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Goliat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» offshore oilfield (Norway)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Tecnologie a zero emissioni, sistemi per la prevenzione e il monitoraggio di sversamenti avanzati, coinvolgimento capillare di tutte le parti interessate, in particolare delle popolazioni indigene.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e-Geos: COSMO-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SkyMed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 system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Costellazione di quattro satelliti radar per l'osservazione della Terra e per uso civile. Attualmente è l'unico strumento operativo esistente in grado di garantire una transizione continua, completa e regolare per il monitoraggio della copertura del ghiaccio.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Fincantieri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: RV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Kronprins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 Haakon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È tra le navi di ricerca più avanzate del mondo; classificato come un rompighiaccio, la nave soddisfa le esigenze attuali e future per il monitoraggio e la raccolta dei dati nelle acque ghiacciate e aperte tutto l'anno.</a:t>
            </a: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</a:endParaRPr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25218" y="2325216"/>
            <a:ext cx="6858001" cy="2207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435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944" y="5136763"/>
            <a:ext cx="2571481" cy="1637176"/>
          </a:xfrm>
          <a:prstGeom prst="rect">
            <a:avLst/>
          </a:prstGeom>
        </p:spPr>
      </p:pic>
      <p:sp>
        <p:nvSpPr>
          <p:cNvPr id="11" name="Rettangolo 10"/>
          <p:cNvSpPr/>
          <p:nvPr/>
        </p:nvSpPr>
        <p:spPr>
          <a:xfrm>
            <a:off x="0" y="17480"/>
            <a:ext cx="12192000" cy="851172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2830767" y="84061"/>
            <a:ext cx="952941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400" b="1" i="1" dirty="0">
                <a:ln w="0"/>
                <a:solidFill>
                  <a:srgbClr val="548FAC"/>
                </a:solidFill>
                <a:latin typeface="Century Gothic" panose="020B0502020202020204" pitchFamily="34" charset="0"/>
              </a:rPr>
              <a:t>Incrementare la consapevolezza </a:t>
            </a:r>
          </a:p>
        </p:txBody>
      </p:sp>
      <p:sp>
        <p:nvSpPr>
          <p:cNvPr id="8" name="Rettangolo 7"/>
          <p:cNvSpPr/>
          <p:nvPr/>
        </p:nvSpPr>
        <p:spPr>
          <a:xfrm>
            <a:off x="3349830" y="815684"/>
            <a:ext cx="5698498" cy="4413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6838" indent="-96838" algn="just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it-IT" b="1" dirty="0" err="1">
                <a:solidFill>
                  <a:prstClr val="black"/>
                </a:solidFill>
                <a:latin typeface="Century Gothic" panose="020B0502020202020204" pitchFamily="34" charset="0"/>
              </a:rPr>
              <a:t>PhD</a:t>
            </a:r>
            <a:r>
              <a:rPr lang="it-IT" dirty="0">
                <a:solidFill>
                  <a:prstClr val="black"/>
                </a:solidFill>
                <a:latin typeface="Century Gothic" panose="020B0502020202020204" pitchFamily="34" charset="0"/>
              </a:rPr>
              <a:t> in Scienze Polari, Università Ca' </a:t>
            </a:r>
            <a:r>
              <a:rPr lang="it-IT" dirty="0" err="1">
                <a:solidFill>
                  <a:prstClr val="black"/>
                </a:solidFill>
                <a:latin typeface="Century Gothic" panose="020B0502020202020204" pitchFamily="34" charset="0"/>
              </a:rPr>
              <a:t>Foscari</a:t>
            </a:r>
            <a:r>
              <a:rPr lang="it-IT" dirty="0">
                <a:solidFill>
                  <a:prstClr val="black"/>
                </a:solidFill>
                <a:latin typeface="Century Gothic" panose="020B0502020202020204" pitchFamily="34" charset="0"/>
              </a:rPr>
              <a:t> (VE</a:t>
            </a:r>
            <a:r>
              <a:rPr lang="it-IT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)</a:t>
            </a:r>
          </a:p>
          <a:p>
            <a:pPr algn="just" defTabSz="914400">
              <a:spcBef>
                <a:spcPct val="20000"/>
              </a:spcBef>
              <a:defRPr/>
            </a:pPr>
            <a:endParaRPr lang="it-IT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96838" marR="0" lvl="0" indent="-9683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Master</a:t>
            </a: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  <a:r>
              <a:rPr kumimoji="0" lang="it-IT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«Sviluppo sostenibile,</a:t>
            </a:r>
            <a:r>
              <a:rPr kumimoji="0" lang="it-IT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  <a:r>
              <a:rPr kumimoji="0" lang="it-IT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Geopolitica delle risorse e Studi Artici»</a:t>
            </a:r>
            <a:r>
              <a:rPr kumimoji="0" lang="it-IT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  <a:r>
              <a:rPr kumimoji="0" lang="it-IT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(dal 2016)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it-IT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</a:endParaRPr>
          </a:p>
          <a:p>
            <a:pPr marL="96838" marR="0" lvl="0" indent="-9683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«</a:t>
            </a:r>
            <a:r>
              <a:rPr kumimoji="0" lang="it-IT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Arctic </a:t>
            </a:r>
            <a:r>
              <a:rPr kumimoji="0" lang="it-IT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Connections</a:t>
            </a:r>
            <a:r>
              <a:rPr kumimoji="0" lang="it-IT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» </a:t>
            </a:r>
            <a:r>
              <a:rPr lang="it-IT" dirty="0">
                <a:solidFill>
                  <a:prstClr val="black"/>
                </a:solidFill>
                <a:latin typeface="Century Gothic" panose="020B0502020202020204" pitchFamily="34" charset="0"/>
              </a:rPr>
              <a:t>simposio</a:t>
            </a:r>
            <a:r>
              <a:rPr kumimoji="0" lang="it-IT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  <a:r>
              <a:rPr kumimoji="0" lang="it-IT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internazionale</a:t>
            </a:r>
            <a:r>
              <a:rPr kumimoji="0" lang="it-IT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  <a:r>
              <a:rPr kumimoji="0" lang="it-IT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(2018</a:t>
            </a:r>
            <a:r>
              <a:rPr kumimoji="0" lang="it-IT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 e </a:t>
            </a:r>
            <a:r>
              <a:rPr kumimoji="0" lang="it-IT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2019) e </a:t>
            </a:r>
            <a:r>
              <a:rPr lang="it-IT" i="1" dirty="0">
                <a:solidFill>
                  <a:prstClr val="black"/>
                </a:solidFill>
                <a:latin typeface="Century Gothic" panose="020B0502020202020204" pitchFamily="34" charset="0"/>
              </a:rPr>
              <a:t>«</a:t>
            </a:r>
            <a:r>
              <a:rPr lang="it-IT" b="1" i="1" dirty="0">
                <a:solidFill>
                  <a:prstClr val="black"/>
                </a:solidFill>
                <a:latin typeface="Century Gothic" panose="020B0502020202020204" pitchFamily="34" charset="0"/>
              </a:rPr>
              <a:t>Zero </a:t>
            </a:r>
            <a:r>
              <a:rPr lang="it-IT" b="1" i="1" dirty="0" err="1">
                <a:solidFill>
                  <a:prstClr val="black"/>
                </a:solidFill>
                <a:latin typeface="Century Gothic" panose="020B0502020202020204" pitchFamily="34" charset="0"/>
              </a:rPr>
              <a:t>Hackaton</a:t>
            </a:r>
            <a:r>
              <a:rPr lang="it-IT" b="1" i="1" dirty="0">
                <a:solidFill>
                  <a:prstClr val="black"/>
                </a:solidFill>
                <a:latin typeface="Century Gothic" panose="020B0502020202020204" pitchFamily="34" charset="0"/>
              </a:rPr>
              <a:t> 2019</a:t>
            </a:r>
            <a:r>
              <a:rPr lang="it-IT" i="1" dirty="0">
                <a:solidFill>
                  <a:prstClr val="black"/>
                </a:solidFill>
                <a:latin typeface="Century Gothic" panose="020B0502020202020204" pitchFamily="34" charset="0"/>
              </a:rPr>
              <a:t> - Ocean and </a:t>
            </a:r>
            <a:r>
              <a:rPr lang="it-IT" i="1" dirty="0" err="1">
                <a:solidFill>
                  <a:prstClr val="black"/>
                </a:solidFill>
                <a:latin typeface="Century Gothic" panose="020B0502020202020204" pitchFamily="34" charset="0"/>
              </a:rPr>
              <a:t>Polar</a:t>
            </a:r>
            <a:r>
              <a:rPr lang="it-IT" i="1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it-IT" i="1" dirty="0" err="1">
                <a:solidFill>
                  <a:prstClr val="black"/>
                </a:solidFill>
                <a:latin typeface="Century Gothic" panose="020B0502020202020204" pitchFamily="34" charset="0"/>
              </a:rPr>
              <a:t>Connections</a:t>
            </a:r>
            <a:r>
              <a:rPr lang="it-IT" i="1" dirty="0">
                <a:solidFill>
                  <a:prstClr val="black"/>
                </a:solidFill>
                <a:latin typeface="Century Gothic" panose="020B0502020202020204" pitchFamily="34" charset="0"/>
              </a:rPr>
              <a:t>» </a:t>
            </a:r>
            <a:endParaRPr kumimoji="0" lang="it-IT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</a:endParaRPr>
          </a:p>
          <a:p>
            <a:pPr marL="96838" marR="0" lvl="0" indent="-9683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it-IT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96838" marR="0" lvl="0" indent="-9683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UArctic</a:t>
            </a:r>
            <a:r>
              <a:rPr kumimoji="0" lang="it-IT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  <a:r>
              <a:rPr kumimoji="0" lang="it-IT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Congress</a:t>
            </a:r>
            <a:r>
              <a:rPr kumimoji="0" lang="it-IT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 2018</a:t>
            </a:r>
            <a:r>
              <a:rPr kumimoji="0" lang="it-IT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: SIOI accettata</a:t>
            </a:r>
            <a:r>
              <a:rPr kumimoji="0" lang="it-IT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  <a:r>
              <a:rPr kumimoji="0" lang="it-IT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come primo membro italiano</a:t>
            </a:r>
          </a:p>
          <a:p>
            <a:pPr marL="96838" marR="0" lvl="0" indent="-9683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it-IT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96838" indent="-96838" algn="just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it-IT" b="1" dirty="0">
                <a:solidFill>
                  <a:prstClr val="black"/>
                </a:solidFill>
                <a:latin typeface="Century Gothic" panose="020B0502020202020204" pitchFamily="34" charset="0"/>
              </a:rPr>
              <a:t>Museo Polare «Zavatti»</a:t>
            </a:r>
            <a:r>
              <a:rPr lang="it-IT" dirty="0">
                <a:solidFill>
                  <a:prstClr val="black"/>
                </a:solidFill>
                <a:latin typeface="Century Gothic" panose="020B0502020202020204" pitchFamily="34" charset="0"/>
              </a:rPr>
              <a:t>, l’unico in Italia dedicato alle regioni artiche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6744072" y="5177684"/>
            <a:ext cx="52319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marR="0" lvl="0" indent="-176213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>
                <a:latin typeface="Century Gothic" panose="020B0502020202020204" pitchFamily="34" charset="0"/>
              </a:rPr>
              <a:t>•«</a:t>
            </a:r>
            <a:r>
              <a:rPr lang="it-IT" b="1" dirty="0">
                <a:latin typeface="Century Gothic" panose="020B0502020202020204" pitchFamily="34" charset="0"/>
              </a:rPr>
              <a:t>Artico, Viaggio interattivo al Polo Nord</a:t>
            </a:r>
            <a:r>
              <a:rPr lang="it-IT" dirty="0">
                <a:latin typeface="Century Gothic" panose="020B0502020202020204" pitchFamily="34" charset="0"/>
              </a:rPr>
              <a:t>» è una mostra sulle principali attività di ricerca italiane a </a:t>
            </a:r>
            <a:r>
              <a:rPr lang="it-IT" dirty="0" err="1">
                <a:latin typeface="Century Gothic" panose="020B0502020202020204" pitchFamily="34" charset="0"/>
              </a:rPr>
              <a:t>Ny</a:t>
            </a:r>
            <a:r>
              <a:rPr lang="it-IT" dirty="0">
                <a:latin typeface="Century Gothic" panose="020B0502020202020204" pitchFamily="34" charset="0"/>
              </a:rPr>
              <a:t> </a:t>
            </a:r>
            <a:r>
              <a:rPr lang="it-IT" dirty="0" err="1">
                <a:latin typeface="Century Gothic" panose="020B0502020202020204" pitchFamily="34" charset="0"/>
              </a:rPr>
              <a:t>Ålesund</a:t>
            </a:r>
            <a:r>
              <a:rPr lang="it-IT" dirty="0">
                <a:latin typeface="Century Gothic" panose="020B0502020202020204" pitchFamily="34" charset="0"/>
              </a:rPr>
              <a:t>, nelle Isole Svalbard, dove il CNR gestisce la stazione di ricerca "Dirigibile Italia"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1390"/>
            <a:ext cx="3017782" cy="6858594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0376" y="1484784"/>
            <a:ext cx="1472537" cy="1678008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328" y="3905350"/>
            <a:ext cx="2258871" cy="896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556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7896200" y="2551837"/>
            <a:ext cx="412750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5400" b="1" i="0" u="none" strike="noStrike" kern="1200" cap="none" spc="0" normalizeH="0" baseline="0" noProof="0" dirty="0">
                <a:ln w="0"/>
                <a:solidFill>
                  <a:srgbClr val="16487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Grazie per l’attenzione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0" y="0"/>
            <a:ext cx="7573536" cy="6858000"/>
          </a:xfrm>
          <a:prstGeom prst="flowChartDelay">
            <a:avLst/>
          </a:prstGeom>
        </p:spPr>
      </p:pic>
    </p:spTree>
    <p:extLst>
      <p:ext uri="{BB962C8B-B14F-4D97-AF65-F5344CB8AC3E}">
        <p14:creationId xmlns:p14="http://schemas.microsoft.com/office/powerpoint/2010/main" val="126113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/>
          <p:cNvSpPr/>
          <p:nvPr/>
        </p:nvSpPr>
        <p:spPr>
          <a:xfrm>
            <a:off x="4686535" y="384540"/>
            <a:ext cx="4851649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dirty="0">
                <a:ln w="0"/>
                <a:solidFill>
                  <a:srgbClr val="559FB4"/>
                </a:solidFill>
                <a:effectLst>
                  <a:reflection blurRad="6350" stA="53000" endA="300" endPos="35500" dir="5400000" sy="-90000" algn="bl" rotWithShape="0"/>
                </a:effectLst>
                <a:latin typeface="Century Gothic" panose="020B0502020202020204" pitchFamily="34" charset="0"/>
              </a:rPr>
              <a:t>Il circolo polare artico </a:t>
            </a: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419"/>
                    </a14:imgEffect>
                    <a14:imgEffect>
                      <a14:saturation sat="7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91" y="580024"/>
            <a:ext cx="5544616" cy="6310803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  <a:reflection stA="0" endPos="65000" dist="101600" dir="5400000" sy="-100000" algn="bl" rotWithShape="0"/>
            <a:softEdge rad="215900"/>
          </a:effectLst>
          <a:scene3d>
            <a:camera prst="perspectiveFront" fov="7200000">
              <a:rot lat="21299999" lon="0" rev="0"/>
            </a:camera>
            <a:lightRig rig="threePt" dir="t"/>
          </a:scene3d>
          <a:sp3d prstMaterial="matte"/>
        </p:spPr>
      </p:pic>
      <p:sp>
        <p:nvSpPr>
          <p:cNvPr id="15" name="CasellaDiTesto 14"/>
          <p:cNvSpPr txBox="1"/>
          <p:nvPr/>
        </p:nvSpPr>
        <p:spPr>
          <a:xfrm>
            <a:off x="5179706" y="2348632"/>
            <a:ext cx="4320480" cy="830997"/>
          </a:xfrm>
          <a:prstGeom prst="rect">
            <a:avLst/>
          </a:prstGeom>
          <a:noFill/>
          <a:scene3d>
            <a:camera prst="orthographicFront"/>
            <a:lightRig rig="threePt" dir="t">
              <a:rot lat="0" lon="0" rev="9600000"/>
            </a:lightRig>
          </a:scene3d>
          <a:sp3d extrusionH="139700">
            <a:bevelB w="114300" prst="hardEdge"/>
          </a:sp3d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600" noProof="1">
                <a:solidFill>
                  <a:prstClr val="black"/>
                </a:solidFill>
                <a:latin typeface="Century Gothic" panose="020B0502020202020204" pitchFamily="34" charset="0"/>
              </a:rPr>
              <a:t>Area circostante il POLO NORD. La regione al di sopra della latitudine 66°33’47.5’’ nord.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5168658" y="3501008"/>
            <a:ext cx="43204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600" noProof="1">
                <a:solidFill>
                  <a:prstClr val="black"/>
                </a:solidFill>
                <a:latin typeface="Century Gothic" panose="020B0502020202020204" pitchFamily="34" charset="0"/>
              </a:rPr>
              <a:t>8 Stati Artici: Canada, Danimarca (attraverso la Groenlandia), Norvegia, Russia, Stati Uniti (5 Stati costieri); più Islanda, Svezia e Finlandia.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5384682" y="5013176"/>
            <a:ext cx="4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600" noProof="1">
                <a:solidFill>
                  <a:prstClr val="black"/>
                </a:solidFill>
                <a:latin typeface="Century Gothic" panose="020B0502020202020204" pitchFamily="34" charset="0"/>
              </a:rPr>
              <a:t>Popolazione: 4 milioni di persone di cui 500.000 indigeni</a:t>
            </a:r>
            <a:r>
              <a:rPr lang="it-IT" sz="1600" b="1" noProof="1">
                <a:solidFill>
                  <a:prstClr val="black"/>
                </a:solidFill>
                <a:latin typeface="Century Gothic" panose="020B0502020202020204" pitchFamily="34" charset="0"/>
              </a:rPr>
              <a:t>.</a:t>
            </a:r>
            <a:endParaRPr lang="it-IT" sz="1600" noProof="1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17076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623392" y="56458"/>
            <a:ext cx="976840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it-IT" sz="4400" dirty="0">
                <a:ln w="0"/>
                <a:solidFill>
                  <a:srgbClr val="3076A4"/>
                </a:solidFill>
                <a:effectLst>
                  <a:reflection blurRad="6350" stA="53000" endA="300" endPos="35500" dir="5400000" sy="-90000" algn="bl" rotWithShape="0"/>
                </a:effectLst>
                <a:latin typeface="Century Gothic" panose="020B0502020202020204" pitchFamily="34" charset="0"/>
              </a:rPr>
              <a:t>Quadro Giuridico Internazionale </a:t>
            </a:r>
          </a:p>
        </p:txBody>
      </p:sp>
      <p:sp>
        <p:nvSpPr>
          <p:cNvPr id="3" name="Rettangolo 2"/>
          <p:cNvSpPr/>
          <p:nvPr/>
        </p:nvSpPr>
        <p:spPr>
          <a:xfrm>
            <a:off x="1343472" y="1138794"/>
            <a:ext cx="81605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i="1" dirty="0"/>
              <a:t>Assenza di un trattato internazionale (diversamente dall’Antartide)</a:t>
            </a:r>
          </a:p>
        </p:txBody>
      </p:sp>
      <p:sp>
        <p:nvSpPr>
          <p:cNvPr id="7" name="Rettangolo 6"/>
          <p:cNvSpPr/>
          <p:nvPr/>
        </p:nvSpPr>
        <p:spPr>
          <a:xfrm>
            <a:off x="3647728" y="6165304"/>
            <a:ext cx="3960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914400">
              <a:buFont typeface="Wingdings" panose="05000000000000000000" pitchFamily="2" charset="2"/>
              <a:buChar char="Ø"/>
            </a:pPr>
            <a:r>
              <a:rPr lang="it-IT" sz="2400" i="1" u="sng" dirty="0">
                <a:solidFill>
                  <a:prstClr val="black"/>
                </a:solidFill>
                <a:latin typeface="Calibri" panose="020F0502020204030204"/>
              </a:rPr>
              <a:t>MULTILEVEL GOVERNANCE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629397" y="1569181"/>
            <a:ext cx="9433048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defTabSz="914400"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prstClr val="black"/>
                </a:solidFill>
                <a:latin typeface="Century Gothic" panose="020B0502020202020204" pitchFamily="34" charset="0"/>
              </a:rPr>
              <a:t>Convenzione delle Nazioni Unite sul Diritto del Mare </a:t>
            </a:r>
            <a:r>
              <a:rPr lang="en-US" sz="1600" dirty="0">
                <a:solidFill>
                  <a:srgbClr val="253678"/>
                </a:solidFill>
                <a:latin typeface="Century Gothic" panose="020B0502020202020204" pitchFamily="34" charset="0"/>
              </a:rPr>
              <a:t>(</a:t>
            </a:r>
            <a:r>
              <a:rPr lang="en-US" sz="1600" b="1" dirty="0">
                <a:solidFill>
                  <a:srgbClr val="253678"/>
                </a:solidFill>
                <a:latin typeface="Century Gothic" panose="020B0502020202020204" pitchFamily="34" charset="0"/>
              </a:rPr>
              <a:t>UNCLOS</a:t>
            </a:r>
            <a:r>
              <a:rPr lang="en-US" sz="1600" dirty="0">
                <a:solidFill>
                  <a:srgbClr val="253678"/>
                </a:solidFill>
                <a:latin typeface="Century Gothic" panose="020B0502020202020204" pitchFamily="34" charset="0"/>
              </a:rPr>
              <a:t>) </a:t>
            </a:r>
          </a:p>
          <a:p>
            <a:pPr lvl="0" defTabSz="914400"/>
            <a:r>
              <a:rPr lang="en-US" sz="1600" i="1" dirty="0">
                <a:solidFill>
                  <a:prstClr val="black"/>
                </a:solidFill>
                <a:latin typeface="Century Gothic" panose="020B0502020202020204" pitchFamily="34" charset="0"/>
              </a:rPr>
              <a:t>       </a:t>
            </a:r>
            <a:r>
              <a:rPr lang="it-IT" sz="1600" i="1" dirty="0">
                <a:solidFill>
                  <a:prstClr val="black"/>
                </a:solidFill>
                <a:latin typeface="Century Gothic" panose="020B0502020202020204" pitchFamily="34" charset="0"/>
              </a:rPr>
              <a:t>Commissione per i Limiti della piattaforma continentale</a:t>
            </a:r>
          </a:p>
          <a:p>
            <a:pPr lvl="0" defTabSz="914400"/>
            <a:endParaRPr lang="en-US" i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285750" lvl="0" indent="-285750" defTabSz="914400">
              <a:buFont typeface="Arial" panose="020B0604020202020204" pitchFamily="34" charset="0"/>
              <a:buChar char="•"/>
            </a:pPr>
            <a:r>
              <a:rPr lang="it-IT" sz="1600" b="1" dirty="0">
                <a:solidFill>
                  <a:srgbClr val="253678"/>
                </a:solidFill>
                <a:latin typeface="Century Gothic" panose="020B0502020202020204" pitchFamily="34" charset="0"/>
              </a:rPr>
              <a:t>Dichiarazione di </a:t>
            </a:r>
            <a:r>
              <a:rPr lang="it-IT" sz="1600" b="1" dirty="0" err="1">
                <a:solidFill>
                  <a:srgbClr val="253678"/>
                </a:solidFill>
                <a:latin typeface="Century Gothic" panose="020B0502020202020204" pitchFamily="34" charset="0"/>
              </a:rPr>
              <a:t>Ilullissat</a:t>
            </a:r>
            <a:r>
              <a:rPr lang="it-IT" sz="1600" b="1" dirty="0">
                <a:solidFill>
                  <a:srgbClr val="253678"/>
                </a:solidFill>
                <a:latin typeface="Century Gothic" panose="020B0502020202020204" pitchFamily="34" charset="0"/>
              </a:rPr>
              <a:t> </a:t>
            </a:r>
            <a:r>
              <a:rPr lang="it-IT" sz="1600" dirty="0">
                <a:solidFill>
                  <a:prstClr val="black"/>
                </a:solidFill>
                <a:latin typeface="Century Gothic" panose="020B0502020202020204" pitchFamily="34" charset="0"/>
              </a:rPr>
              <a:t>del 2008 (5 Stati costieri Artici)</a:t>
            </a:r>
          </a:p>
          <a:p>
            <a:pPr lvl="0" defTabSz="914400"/>
            <a:endParaRPr lang="en-US" sz="16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285750" lvl="0" indent="-285750" defTabSz="914400"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prstClr val="black"/>
                </a:solidFill>
                <a:latin typeface="Century Gothic" panose="020B0502020202020204" pitchFamily="34" charset="0"/>
              </a:rPr>
              <a:t>Accordi bilaterali</a:t>
            </a:r>
          </a:p>
          <a:p>
            <a:pPr lvl="0" defTabSz="914400"/>
            <a:endParaRPr lang="en-US" sz="16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285750" lvl="0" indent="-285750" defTabSz="914400">
              <a:buFont typeface="Arial" panose="020B0604020202020204" pitchFamily="34" charset="0"/>
              <a:buChar char="•"/>
            </a:pPr>
            <a:r>
              <a:rPr lang="it-IT" sz="1600" b="1" dirty="0">
                <a:solidFill>
                  <a:srgbClr val="253678"/>
                </a:solidFill>
                <a:latin typeface="Century Gothic" panose="020B0502020202020204" pitchFamily="34" charset="0"/>
              </a:rPr>
              <a:t>Consiglio Artico</a:t>
            </a:r>
          </a:p>
          <a:p>
            <a:pPr lvl="0" defTabSz="914400"/>
            <a:endParaRPr lang="en-US" sz="16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285750" lvl="0" indent="-285750" defTabSz="914400"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prstClr val="black"/>
                </a:solidFill>
                <a:latin typeface="Century Gothic" panose="020B0502020202020204" pitchFamily="34" charset="0"/>
              </a:rPr>
              <a:t>Convenzione quadro delle Nazioni Unite sui Cambiamenti Climatici </a:t>
            </a:r>
            <a:r>
              <a:rPr lang="it-IT" sz="1600" dirty="0">
                <a:solidFill>
                  <a:srgbClr val="253678"/>
                </a:solidFill>
                <a:latin typeface="Century Gothic" panose="020B0502020202020204" pitchFamily="34" charset="0"/>
              </a:rPr>
              <a:t>(</a:t>
            </a:r>
            <a:r>
              <a:rPr lang="it-IT" sz="1600" b="1" dirty="0">
                <a:solidFill>
                  <a:srgbClr val="253678"/>
                </a:solidFill>
                <a:latin typeface="Century Gothic" panose="020B0502020202020204" pitchFamily="34" charset="0"/>
              </a:rPr>
              <a:t>UNFCCC</a:t>
            </a:r>
            <a:r>
              <a:rPr lang="en-US" sz="1600" dirty="0">
                <a:solidFill>
                  <a:srgbClr val="253678"/>
                </a:solidFill>
                <a:latin typeface="Century Gothic" panose="020B0502020202020204" pitchFamily="34" charset="0"/>
              </a:rPr>
              <a:t>) </a:t>
            </a:r>
            <a:r>
              <a:rPr lang="it-IT" sz="1600" dirty="0">
                <a:solidFill>
                  <a:prstClr val="black"/>
                </a:solidFill>
                <a:latin typeface="Century Gothic" panose="020B0502020202020204" pitchFamily="34" charset="0"/>
              </a:rPr>
              <a:t>e </a:t>
            </a:r>
            <a:r>
              <a:rPr lang="it-IT" sz="1600" b="1" dirty="0">
                <a:solidFill>
                  <a:srgbClr val="253678"/>
                </a:solidFill>
                <a:latin typeface="Century Gothic" panose="020B0502020202020204" pitchFamily="34" charset="0"/>
              </a:rPr>
              <a:t>Accordo di Parigi </a:t>
            </a:r>
          </a:p>
          <a:p>
            <a:pPr lvl="0" defTabSz="914400"/>
            <a:endParaRPr lang="en-US" sz="16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285750" lvl="0" indent="-285750" defTabSz="91440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prstClr val="black"/>
                </a:solidFill>
                <a:latin typeface="Century Gothic" panose="020B0502020202020204" pitchFamily="34" charset="0"/>
              </a:rPr>
              <a:t>International Maritime Organization </a:t>
            </a:r>
            <a:r>
              <a:rPr lang="en-US" sz="1600" dirty="0">
                <a:solidFill>
                  <a:prstClr val="black"/>
                </a:solidFill>
                <a:latin typeface="Century Gothic" panose="020B0502020202020204" pitchFamily="34" charset="0"/>
              </a:rPr>
              <a:t>(</a:t>
            </a:r>
            <a:r>
              <a:rPr lang="en-US" sz="1600" b="1" dirty="0">
                <a:solidFill>
                  <a:srgbClr val="253678"/>
                </a:solidFill>
                <a:latin typeface="Century Gothic" panose="020B0502020202020204" pitchFamily="34" charset="0"/>
              </a:rPr>
              <a:t>IMO</a:t>
            </a:r>
            <a:r>
              <a:rPr lang="en-US" sz="1600" dirty="0">
                <a:solidFill>
                  <a:prstClr val="black"/>
                </a:solidFill>
                <a:latin typeface="Century Gothic" panose="020B0502020202020204" pitchFamily="34" charset="0"/>
              </a:rPr>
              <a:t>) / </a:t>
            </a:r>
            <a:r>
              <a:rPr lang="en-US" sz="1600" b="1" dirty="0">
                <a:solidFill>
                  <a:srgbClr val="253678"/>
                </a:solidFill>
                <a:latin typeface="Century Gothic" panose="020B0502020202020204" pitchFamily="34" charset="0"/>
              </a:rPr>
              <a:t>Polar Code</a:t>
            </a:r>
          </a:p>
          <a:p>
            <a:pPr marL="285750" lvl="0" indent="-285750" defTabSz="914400">
              <a:buFont typeface="Arial" panose="020B0604020202020204" pitchFamily="34" charset="0"/>
              <a:buChar char="•"/>
            </a:pPr>
            <a:endParaRPr lang="en-US" sz="1600" b="1" dirty="0">
              <a:solidFill>
                <a:srgbClr val="253678"/>
              </a:solidFill>
              <a:latin typeface="Century Gothic" panose="020B0502020202020204" pitchFamily="34" charset="0"/>
            </a:endParaRPr>
          </a:p>
          <a:p>
            <a:pPr marL="285750" lvl="0" indent="-285750" defTabSz="91440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253678"/>
                </a:solidFill>
                <a:latin typeface="Century Gothic" panose="020B0502020202020204" pitchFamily="34" charset="0"/>
              </a:rPr>
              <a:t>Svalbard Treaty </a:t>
            </a:r>
            <a:r>
              <a:rPr lang="en-US" sz="1600" dirty="0">
                <a:solidFill>
                  <a:prstClr val="black"/>
                </a:solidFill>
                <a:latin typeface="Century Gothic" panose="020B0502020202020204" pitchFamily="34" charset="0"/>
              </a:rPr>
              <a:t>(1920)</a:t>
            </a:r>
          </a:p>
          <a:p>
            <a:pPr lvl="0" defTabSz="914400"/>
            <a:endParaRPr lang="en-US" sz="16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285750" lvl="0" indent="-285750" defTabSz="914400">
              <a:buFont typeface="Arial" panose="020B0604020202020204" pitchFamily="34" charset="0"/>
              <a:buChar char="•"/>
            </a:pPr>
            <a:r>
              <a:rPr lang="it-IT" sz="1600" b="1" dirty="0">
                <a:solidFill>
                  <a:srgbClr val="253678"/>
                </a:solidFill>
                <a:latin typeface="Century Gothic" panose="020B0502020202020204" pitchFamily="34" charset="0"/>
              </a:rPr>
              <a:t>Agreement on </a:t>
            </a:r>
            <a:r>
              <a:rPr lang="it-IT" sz="1600" b="1" dirty="0" err="1">
                <a:solidFill>
                  <a:srgbClr val="253678"/>
                </a:solidFill>
                <a:latin typeface="Century Gothic" panose="020B0502020202020204" pitchFamily="34" charset="0"/>
              </a:rPr>
              <a:t>Prevention</a:t>
            </a:r>
            <a:r>
              <a:rPr lang="it-IT" sz="1600" b="1" dirty="0">
                <a:solidFill>
                  <a:srgbClr val="253678"/>
                </a:solidFill>
                <a:latin typeface="Century Gothic" panose="020B0502020202020204" pitchFamily="34" charset="0"/>
              </a:rPr>
              <a:t> of </a:t>
            </a:r>
            <a:r>
              <a:rPr lang="it-IT" sz="1600" b="1" dirty="0" err="1">
                <a:solidFill>
                  <a:srgbClr val="253678"/>
                </a:solidFill>
                <a:latin typeface="Century Gothic" panose="020B0502020202020204" pitchFamily="34" charset="0"/>
              </a:rPr>
              <a:t>unregulated</a:t>
            </a:r>
            <a:r>
              <a:rPr lang="it-IT" sz="1600" b="1" dirty="0">
                <a:solidFill>
                  <a:srgbClr val="253678"/>
                </a:solidFill>
                <a:latin typeface="Century Gothic" panose="020B0502020202020204" pitchFamily="34" charset="0"/>
              </a:rPr>
              <a:t> commercial </a:t>
            </a:r>
            <a:r>
              <a:rPr lang="it-IT" sz="1600" b="1" dirty="0" err="1">
                <a:solidFill>
                  <a:srgbClr val="253678"/>
                </a:solidFill>
                <a:latin typeface="Century Gothic" panose="020B0502020202020204" pitchFamily="34" charset="0"/>
              </a:rPr>
              <a:t>fishing</a:t>
            </a:r>
            <a:r>
              <a:rPr lang="it-IT" sz="1600" b="1" dirty="0">
                <a:solidFill>
                  <a:srgbClr val="253678"/>
                </a:solidFill>
                <a:latin typeface="Century Gothic" panose="020B0502020202020204" pitchFamily="34" charset="0"/>
              </a:rPr>
              <a:t> in the Arctic high </a:t>
            </a:r>
            <a:r>
              <a:rPr lang="it-IT" sz="1600" b="1" dirty="0" err="1">
                <a:solidFill>
                  <a:srgbClr val="253678"/>
                </a:solidFill>
                <a:latin typeface="Century Gothic" panose="020B0502020202020204" pitchFamily="34" charset="0"/>
              </a:rPr>
              <a:t>Seas</a:t>
            </a:r>
            <a:r>
              <a:rPr lang="it-IT" sz="1600" b="1" dirty="0">
                <a:solidFill>
                  <a:srgbClr val="253678"/>
                </a:solidFill>
                <a:latin typeface="Century Gothic" panose="020B0502020202020204" pitchFamily="34" charset="0"/>
              </a:rPr>
              <a:t> </a:t>
            </a:r>
          </a:p>
          <a:p>
            <a:pPr lvl="0" defTabSz="914400"/>
            <a:r>
              <a:rPr lang="it-IT" sz="1600" b="1" dirty="0">
                <a:solidFill>
                  <a:srgbClr val="253678"/>
                </a:solidFill>
                <a:latin typeface="Century Gothic" panose="020B0502020202020204" pitchFamily="34" charset="0"/>
              </a:rPr>
              <a:t>     </a:t>
            </a:r>
            <a:r>
              <a:rPr lang="it-IT" sz="1600" dirty="0">
                <a:solidFill>
                  <a:prstClr val="black"/>
                </a:solidFill>
                <a:latin typeface="Century Gothic" panose="020B0502020202020204" pitchFamily="34" charset="0"/>
              </a:rPr>
              <a:t>(5 Stati costieri artici, Giappone, Cina, Corea del Sud, Islanda e Unione Europea)</a:t>
            </a:r>
          </a:p>
        </p:txBody>
      </p:sp>
    </p:spTree>
    <p:extLst>
      <p:ext uri="{BB962C8B-B14F-4D97-AF65-F5344CB8AC3E}">
        <p14:creationId xmlns:p14="http://schemas.microsoft.com/office/powerpoint/2010/main" val="25308412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19336" y="244521"/>
            <a:ext cx="792088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it-IT" sz="4000" dirty="0">
                <a:ln w="0"/>
                <a:solidFill>
                  <a:srgbClr val="559FB4"/>
                </a:solidFill>
                <a:effectLst>
                  <a:reflection blurRad="6350" stA="53000" endA="300" endPos="35500" dir="5400000" sy="-90000" algn="bl" rotWithShape="0"/>
                </a:effectLst>
                <a:latin typeface="Century Gothic" panose="020B0502020202020204" pitchFamily="34" charset="0"/>
              </a:rPr>
              <a:t>Cambiamento Climatico </a:t>
            </a:r>
          </a:p>
          <a:p>
            <a:r>
              <a:rPr lang="it-IT" sz="4000" dirty="0">
                <a:ln w="0"/>
                <a:solidFill>
                  <a:srgbClr val="559FB4"/>
                </a:solidFill>
                <a:effectLst>
                  <a:reflection blurRad="6350" stA="53000" endA="300" endPos="35500" dir="5400000" sy="-90000" algn="bl" rotWithShape="0"/>
                </a:effectLst>
                <a:latin typeface="Century Gothic" panose="020B0502020202020204" pitchFamily="34" charset="0"/>
              </a:rPr>
              <a:t>in Artico 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56" y="1502882"/>
            <a:ext cx="4302224" cy="4976802"/>
          </a:xfrm>
          <a:prstGeom prst="rect">
            <a:avLst/>
          </a:prstGeom>
          <a:effectLst/>
        </p:spPr>
      </p:pic>
      <p:sp>
        <p:nvSpPr>
          <p:cNvPr id="6" name="Rettangolo 5"/>
          <p:cNvSpPr/>
          <p:nvPr/>
        </p:nvSpPr>
        <p:spPr>
          <a:xfrm>
            <a:off x="5831431" y="1700808"/>
            <a:ext cx="5940152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smtClean="0">
                <a:latin typeface="Century Gothic" panose="020B0502020202020204" pitchFamily="34" charset="0"/>
              </a:rPr>
              <a:t>FUSIONE DEI GHIACCI MARINI </a:t>
            </a:r>
            <a:r>
              <a:rPr lang="en-US" sz="1400" b="1" dirty="0">
                <a:latin typeface="Century Gothic" panose="020B0502020202020204" pitchFamily="34" charset="0"/>
              </a:rPr>
              <a:t>E </a:t>
            </a:r>
            <a:r>
              <a:rPr lang="en-US" sz="1400" b="1" dirty="0" smtClean="0">
                <a:latin typeface="Century Gothic" panose="020B0502020202020204" pitchFamily="34" charset="0"/>
              </a:rPr>
              <a:t>TERRESTRI</a:t>
            </a:r>
            <a:endParaRPr lang="en-US" sz="1400" b="1" dirty="0">
              <a:latin typeface="Century Gothic" panose="020B0502020202020204" pitchFamily="34" charset="0"/>
            </a:endParaRPr>
          </a:p>
          <a:p>
            <a:endParaRPr lang="en-US" sz="16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u="sng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latin typeface="Century Gothic" panose="020B0502020202020204" pitchFamily="34" charset="0"/>
              </a:rPr>
              <a:t>RIDUZIONE DELL’EFFETTO ALBEDO</a:t>
            </a:r>
          </a:p>
          <a:p>
            <a:r>
              <a:rPr lang="it-IT" sz="1400" dirty="0">
                <a:latin typeface="Century Gothic" panose="020B0502020202020204" pitchFamily="34" charset="0"/>
              </a:rPr>
              <a:t>        Meno neve e ghiaccio </a:t>
            </a:r>
            <a:r>
              <a:rPr lang="it-IT" sz="1400" dirty="0">
                <a:latin typeface="Century Gothic" panose="020B0502020202020204" pitchFamily="34" charset="0"/>
                <a:sym typeface="Wingdings" panose="05000000000000000000" pitchFamily="2" charset="2"/>
              </a:rPr>
              <a:t> meno riflettenza dei raggi solari, </a:t>
            </a:r>
          </a:p>
          <a:p>
            <a:r>
              <a:rPr lang="it-IT" sz="1400" dirty="0">
                <a:latin typeface="Century Gothic" panose="020B0502020202020204" pitchFamily="34" charset="0"/>
                <a:sym typeface="Wingdings" panose="05000000000000000000" pitchFamily="2" charset="2"/>
              </a:rPr>
              <a:t>        più luce solare è assorbita dagli oceani, intrappolando calore</a:t>
            </a:r>
          </a:p>
          <a:p>
            <a:endParaRPr lang="en-US" b="1" u="sng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latin typeface="Century Gothic" panose="020B0502020202020204" pitchFamily="34" charset="0"/>
              </a:rPr>
              <a:t>SCIOGLIMENTO DEL PERMAFROST</a:t>
            </a:r>
          </a:p>
          <a:p>
            <a:r>
              <a:rPr lang="it-IT" sz="1400" dirty="0">
                <a:latin typeface="Century Gothic" panose="020B0502020202020204" pitchFamily="34" charset="0"/>
              </a:rPr>
              <a:t>        Gas (metano e biossido di carbonio) nel sottosuolo vengono</a:t>
            </a:r>
          </a:p>
          <a:p>
            <a:r>
              <a:rPr lang="it-IT" sz="1400" dirty="0">
                <a:latin typeface="Century Gothic" panose="020B0502020202020204" pitchFamily="34" charset="0"/>
              </a:rPr>
              <a:t>        rilasciati </a:t>
            </a:r>
            <a:r>
              <a:rPr lang="it-IT" sz="1400" dirty="0" smtClean="0">
                <a:latin typeface="Century Gothic" panose="020B0502020202020204" pitchFamily="34" charset="0"/>
              </a:rPr>
              <a:t>nell’atmosfera)</a:t>
            </a:r>
            <a:endParaRPr lang="en-US" sz="14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latin typeface="Century Gothic" panose="020B0502020202020204" pitchFamily="34" charset="0"/>
              </a:rPr>
              <a:t>AUMENTO DEL LIVELLO E DELLE TEMPERATURE  DEGLI OCEANI</a:t>
            </a:r>
          </a:p>
          <a:p>
            <a:endParaRPr lang="en-US" sz="14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latin typeface="Century Gothic" panose="020B0502020202020204" pitchFamily="34" charset="0"/>
              </a:rPr>
              <a:t>CAMBIO DEL JET-STREAM E AUMENTO DEI FENOMENI </a:t>
            </a:r>
          </a:p>
          <a:p>
            <a:r>
              <a:rPr lang="en-US" sz="1400" b="1" dirty="0">
                <a:latin typeface="Century Gothic" panose="020B0502020202020204" pitchFamily="34" charset="0"/>
              </a:rPr>
              <a:t>        METEROLOGICI ESTREMI ANCHE AD ALTRE LATITUDINI</a:t>
            </a:r>
          </a:p>
        </p:txBody>
      </p:sp>
      <p:sp>
        <p:nvSpPr>
          <p:cNvPr id="2" name="Rettangolo 1"/>
          <p:cNvSpPr/>
          <p:nvPr/>
        </p:nvSpPr>
        <p:spPr>
          <a:xfrm>
            <a:off x="4610588" y="5915255"/>
            <a:ext cx="71753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600" dirty="0">
                <a:latin typeface="Century Gothic" panose="020B0502020202020204" pitchFamily="34" charset="0"/>
              </a:rPr>
              <a:t>«</a:t>
            </a:r>
            <a:r>
              <a:rPr lang="it-IT" sz="1600" b="1" i="1" u="sng" dirty="0">
                <a:latin typeface="Century Gothic" panose="020B0502020202020204" pitchFamily="34" charset="0"/>
              </a:rPr>
              <a:t>Amplificazione Artica</a:t>
            </a:r>
            <a:r>
              <a:rPr lang="it-IT" sz="1600" b="1" dirty="0">
                <a:latin typeface="Century Gothic" panose="020B0502020202020204" pitchFamily="34" charset="0"/>
              </a:rPr>
              <a:t>»: </a:t>
            </a:r>
            <a:r>
              <a:rPr lang="it-IT" sz="1600" dirty="0">
                <a:latin typeface="Century Gothic" panose="020B0502020202020204" pitchFamily="34" charset="0"/>
              </a:rPr>
              <a:t>le temperature nell’Artico aumentano </a:t>
            </a:r>
            <a:r>
              <a:rPr lang="it-IT" sz="1600" dirty="0" smtClean="0">
                <a:latin typeface="Century Gothic" panose="020B0502020202020204" pitchFamily="34" charset="0"/>
              </a:rPr>
              <a:t>tra il doppio ed il </a:t>
            </a:r>
            <a:r>
              <a:rPr lang="it-IT" sz="1600" dirty="0">
                <a:latin typeface="Century Gothic" panose="020B0502020202020204" pitchFamily="34" charset="0"/>
              </a:rPr>
              <a:t>triplo rispetto alle temperature delle medie latitudini</a:t>
            </a:r>
            <a:endParaRPr lang="it-IT" sz="1600" b="1" dirty="0">
              <a:latin typeface="Century Gothic" panose="020B0502020202020204" pitchFamily="34" charset="0"/>
            </a:endParaRPr>
          </a:p>
        </p:txBody>
      </p:sp>
      <p:graphicFrame>
        <p:nvGraphicFramePr>
          <p:cNvPr id="10" name="Diagramma 9"/>
          <p:cNvGraphicFramePr/>
          <p:nvPr>
            <p:extLst/>
          </p:nvPr>
        </p:nvGraphicFramePr>
        <p:xfrm>
          <a:off x="4741868" y="1406528"/>
          <a:ext cx="6912768" cy="42994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Esplosione 1 15"/>
          <p:cNvSpPr/>
          <p:nvPr/>
        </p:nvSpPr>
        <p:spPr>
          <a:xfrm>
            <a:off x="3463015" y="5544498"/>
            <a:ext cx="724925" cy="741513"/>
          </a:xfrm>
          <a:prstGeom prst="irregularSeal1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174106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Connettore diritto 22"/>
          <p:cNvCxnSpPr/>
          <p:nvPr/>
        </p:nvCxnSpPr>
        <p:spPr>
          <a:xfrm>
            <a:off x="86654" y="3589129"/>
            <a:ext cx="0" cy="299544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diritto 41"/>
          <p:cNvCxnSpPr/>
          <p:nvPr/>
        </p:nvCxnSpPr>
        <p:spPr>
          <a:xfrm>
            <a:off x="9337982" y="5953914"/>
            <a:ext cx="22306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diritto 31"/>
          <p:cNvCxnSpPr/>
          <p:nvPr/>
        </p:nvCxnSpPr>
        <p:spPr>
          <a:xfrm>
            <a:off x="4451657" y="6320945"/>
            <a:ext cx="198596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diritto 25"/>
          <p:cNvCxnSpPr/>
          <p:nvPr/>
        </p:nvCxnSpPr>
        <p:spPr>
          <a:xfrm>
            <a:off x="6791131" y="1918082"/>
            <a:ext cx="2374380" cy="1665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tangolo 3"/>
          <p:cNvSpPr/>
          <p:nvPr/>
        </p:nvSpPr>
        <p:spPr>
          <a:xfrm>
            <a:off x="191344" y="38336"/>
            <a:ext cx="493166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000" b="1" i="1" dirty="0">
                <a:ln w="0"/>
                <a:solidFill>
                  <a:srgbClr val="00B0F0"/>
                </a:solidFill>
                <a:effectLst>
                  <a:reflection blurRad="6350" stA="53000" endA="300" endPos="35500" dir="5400000" sy="-90000" algn="bl" rotWithShape="0"/>
                </a:effectLst>
                <a:latin typeface="Century Gothic" panose="020B0502020202020204" pitchFamily="34" charset="0"/>
              </a:rPr>
              <a:t>Il paradosso </a:t>
            </a:r>
          </a:p>
          <a:p>
            <a:pPr algn="r"/>
            <a:r>
              <a:rPr lang="it-IT" sz="4000" b="1" i="1" dirty="0">
                <a:ln w="0"/>
                <a:solidFill>
                  <a:srgbClr val="00B0F0"/>
                </a:solidFill>
                <a:effectLst>
                  <a:reflection blurRad="6350" stA="53000" endA="300" endPos="35500" dir="5400000" sy="-90000" algn="bl" rotWithShape="0"/>
                </a:effectLst>
                <a:latin typeface="Century Gothic" panose="020B0502020202020204" pitchFamily="34" charset="0"/>
              </a:rPr>
              <a:t>artico </a:t>
            </a:r>
          </a:p>
        </p:txBody>
      </p:sp>
      <p:sp>
        <p:nvSpPr>
          <p:cNvPr id="8" name="Rettangolo 7"/>
          <p:cNvSpPr/>
          <p:nvPr/>
        </p:nvSpPr>
        <p:spPr>
          <a:xfrm>
            <a:off x="5674560" y="610499"/>
            <a:ext cx="52565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1600" i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RISCALDAMENTO GLOBALE E </a:t>
            </a:r>
            <a:r>
              <a:rPr lang="it-IT" sz="1600" i="1" kern="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FUSIONE </a:t>
            </a:r>
            <a:r>
              <a:rPr lang="it-IT" sz="1600" i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DEI GHIACCI NELL’ARTICO HANNO AUMENTATO Il LIVELLO DI INTERESSE ECONOMICO DELLA REGIONE</a:t>
            </a:r>
          </a:p>
        </p:txBody>
      </p:sp>
      <p:sp>
        <p:nvSpPr>
          <p:cNvPr id="9" name="Rettangolo 8"/>
          <p:cNvSpPr/>
          <p:nvPr/>
        </p:nvSpPr>
        <p:spPr>
          <a:xfrm>
            <a:off x="5674560" y="6347060"/>
            <a:ext cx="69623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noProof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Sviluppo sostenibile </a:t>
            </a:r>
            <a:r>
              <a:rPr lang="it-IT" b="1" noProof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  <a:sym typeface="Wingdings" panose="05000000000000000000" pitchFamily="2" charset="2"/>
              </a:rPr>
              <a:t> una sfida per l’Artico</a:t>
            </a:r>
            <a:endParaRPr lang="it-IT" b="1" noProof="1">
              <a:ln w="9525">
                <a:solidFill>
                  <a:schemeClr val="bg1"/>
                </a:solidFill>
                <a:prstDash val="solid"/>
              </a:ln>
              <a:solidFill>
                <a:srgbClr val="92D05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699" y="4335237"/>
            <a:ext cx="2786958" cy="1985708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698" y="1910764"/>
            <a:ext cx="3090681" cy="1875484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056" y="4132623"/>
            <a:ext cx="2752193" cy="1834795"/>
          </a:xfrm>
          <a:prstGeom prst="rect">
            <a:avLst/>
          </a:prstGeom>
        </p:spPr>
      </p:pic>
      <p:sp>
        <p:nvSpPr>
          <p:cNvPr id="15" name="Rettangolo 14"/>
          <p:cNvSpPr/>
          <p:nvPr/>
        </p:nvSpPr>
        <p:spPr>
          <a:xfrm>
            <a:off x="4379084" y="4707140"/>
            <a:ext cx="1895872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dirty="0">
                <a:latin typeface="Century Gothic" panose="020B0502020202020204" pitchFamily="34" charset="0"/>
              </a:rPr>
              <a:t>IDROCARBURI</a:t>
            </a:r>
          </a:p>
          <a:p>
            <a:r>
              <a:rPr lang="it-IT" sz="1400" dirty="0">
                <a:latin typeface="Century Gothic" panose="020B0502020202020204" pitchFamily="34" charset="0"/>
              </a:rPr>
              <a:t>13% delle riserve di petrolio e 30% di quelle di gas non ancora scoperte (stima del U.S </a:t>
            </a:r>
            <a:r>
              <a:rPr lang="it-IT" sz="1400" dirty="0" err="1">
                <a:latin typeface="Century Gothic" panose="020B0502020202020204" pitchFamily="34" charset="0"/>
              </a:rPr>
              <a:t>Geological</a:t>
            </a:r>
            <a:r>
              <a:rPr lang="it-IT" sz="1400" dirty="0">
                <a:latin typeface="Century Gothic" panose="020B0502020202020204" pitchFamily="34" charset="0"/>
              </a:rPr>
              <a:t> </a:t>
            </a:r>
            <a:r>
              <a:rPr lang="it-IT" sz="1400" dirty="0" err="1">
                <a:latin typeface="Century Gothic" panose="020B0502020202020204" pitchFamily="34" charset="0"/>
              </a:rPr>
              <a:t>Survey</a:t>
            </a:r>
            <a:r>
              <a:rPr lang="it-IT" sz="1400" dirty="0">
                <a:latin typeface="Century Gothic" panose="020B0502020202020204" pitchFamily="34" charset="0"/>
              </a:rPr>
              <a:t>)</a:t>
            </a:r>
          </a:p>
          <a:p>
            <a:endParaRPr lang="it-IT" dirty="0"/>
          </a:p>
        </p:txBody>
      </p:sp>
      <p:sp>
        <p:nvSpPr>
          <p:cNvPr id="16" name="Rettangolo 15"/>
          <p:cNvSpPr/>
          <p:nvPr/>
        </p:nvSpPr>
        <p:spPr>
          <a:xfrm>
            <a:off x="34071" y="3682772"/>
            <a:ext cx="155805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dirty="0">
                <a:latin typeface="Century Gothic" panose="020B0502020202020204" pitchFamily="34" charset="0"/>
              </a:rPr>
              <a:t>NAVIGAZIONE</a:t>
            </a:r>
          </a:p>
          <a:p>
            <a:r>
              <a:rPr lang="it-IT" sz="1400" dirty="0">
                <a:latin typeface="Century Gothic" panose="020B0502020202020204" pitchFamily="34" charset="0"/>
              </a:rPr>
              <a:t>Accesso più agevole e nuove rotte commerciali. </a:t>
            </a:r>
            <a:r>
              <a:rPr lang="it-IT" sz="1400" i="1" dirty="0" err="1">
                <a:latin typeface="Century Gothic" panose="020B0502020202020204" pitchFamily="34" charset="0"/>
              </a:rPr>
              <a:t>Northern</a:t>
            </a:r>
            <a:r>
              <a:rPr lang="it-IT" sz="1400" i="1" dirty="0">
                <a:latin typeface="Century Gothic" panose="020B0502020202020204" pitchFamily="34" charset="0"/>
              </a:rPr>
              <a:t> Sea </a:t>
            </a:r>
            <a:r>
              <a:rPr lang="it-IT" sz="1400" i="1" dirty="0" err="1">
                <a:latin typeface="Century Gothic" panose="020B0502020202020204" pitchFamily="34" charset="0"/>
              </a:rPr>
              <a:t>Route</a:t>
            </a:r>
            <a:r>
              <a:rPr lang="it-IT" sz="1400" i="1" dirty="0">
                <a:latin typeface="Century Gothic" panose="020B0502020202020204" pitchFamily="34" charset="0"/>
              </a:rPr>
              <a:t>, Passaggio a Nord-Ovest</a:t>
            </a:r>
            <a:r>
              <a:rPr lang="it-IT" sz="1400" dirty="0">
                <a:latin typeface="Century Gothic" panose="020B0502020202020204" pitchFamily="34" charset="0"/>
              </a:rPr>
              <a:t>, «Rotta marittima Transpolare»</a:t>
            </a:r>
          </a:p>
        </p:txBody>
      </p:sp>
      <p:sp>
        <p:nvSpPr>
          <p:cNvPr id="17" name="Rettangolo 16"/>
          <p:cNvSpPr/>
          <p:nvPr/>
        </p:nvSpPr>
        <p:spPr>
          <a:xfrm>
            <a:off x="9337982" y="4820235"/>
            <a:ext cx="239391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dirty="0">
                <a:latin typeface="Century Gothic" panose="020B0502020202020204" pitchFamily="34" charset="0"/>
              </a:rPr>
              <a:t>TURISMO</a:t>
            </a:r>
          </a:p>
          <a:p>
            <a:r>
              <a:rPr lang="it-IT" sz="1400" dirty="0">
                <a:latin typeface="Century Gothic" panose="020B0502020202020204" pitchFamily="34" charset="0"/>
              </a:rPr>
              <a:t>L’ incremento delle attività umane nell’Artico aumenta la necessità di </a:t>
            </a:r>
            <a:r>
              <a:rPr lang="it-IT" sz="1400" dirty="0" err="1">
                <a:latin typeface="Century Gothic" panose="020B0502020202020204" pitchFamily="34" charset="0"/>
              </a:rPr>
              <a:t>Search</a:t>
            </a:r>
            <a:r>
              <a:rPr lang="it-IT" sz="1400" dirty="0">
                <a:latin typeface="Century Gothic" panose="020B0502020202020204" pitchFamily="34" charset="0"/>
              </a:rPr>
              <a:t> and Rescue (SAR)</a:t>
            </a:r>
          </a:p>
          <a:p>
            <a:endParaRPr lang="it-IT" dirty="0"/>
          </a:p>
        </p:txBody>
      </p:sp>
      <p:sp>
        <p:nvSpPr>
          <p:cNvPr id="18" name="Rettangolo 17"/>
          <p:cNvSpPr/>
          <p:nvPr/>
        </p:nvSpPr>
        <p:spPr>
          <a:xfrm>
            <a:off x="6799379" y="1950248"/>
            <a:ext cx="254394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dirty="0">
                <a:latin typeface="Century Gothic" panose="020B0502020202020204" pitchFamily="34" charset="0"/>
              </a:rPr>
              <a:t>ESTRAZIONE MINERARIA</a:t>
            </a:r>
          </a:p>
          <a:p>
            <a:r>
              <a:rPr lang="it-IT" sz="1400" dirty="0">
                <a:latin typeface="Century Gothic" panose="020B0502020202020204" pitchFamily="34" charset="0"/>
              </a:rPr>
              <a:t>Presenza di grandi quantità di minerali: fosfato, ferro, bauxite, rame e nickel</a:t>
            </a:r>
          </a:p>
        </p:txBody>
      </p:sp>
      <p:sp>
        <p:nvSpPr>
          <p:cNvPr id="19" name="Rettangolo 18"/>
          <p:cNvSpPr/>
          <p:nvPr/>
        </p:nvSpPr>
        <p:spPr>
          <a:xfrm>
            <a:off x="8915951" y="2519024"/>
            <a:ext cx="207073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1400" b="1" dirty="0">
                <a:latin typeface="Century Gothic" panose="020B0502020202020204" pitchFamily="34" charset="0"/>
              </a:rPr>
              <a:t>PESCA</a:t>
            </a:r>
            <a:r>
              <a:rPr lang="it-IT" sz="1400" dirty="0">
                <a:latin typeface="Century Gothic" panose="020B0502020202020204" pitchFamily="34" charset="0"/>
              </a:rPr>
              <a:t> </a:t>
            </a:r>
          </a:p>
          <a:p>
            <a:pPr algn="r"/>
            <a:r>
              <a:rPr lang="it-IT" sz="1400" dirty="0">
                <a:latin typeface="Century Gothic" panose="020B0502020202020204" pitchFamily="34" charset="0"/>
              </a:rPr>
              <a:t>Il cambiamento climatico modifica le migrazioni ittiche, cambiando le loro traiettorie e gli stock </a:t>
            </a:r>
          </a:p>
        </p:txBody>
      </p:sp>
      <p:pic>
        <p:nvPicPr>
          <p:cNvPr id="21" name="Immagin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54" y="796694"/>
            <a:ext cx="2696978" cy="2903218"/>
          </a:xfrm>
          <a:prstGeom prst="rect">
            <a:avLst/>
          </a:prstGeom>
        </p:spPr>
      </p:pic>
      <p:cxnSp>
        <p:nvCxnSpPr>
          <p:cNvPr id="37" name="Connettore diritto 36"/>
          <p:cNvCxnSpPr/>
          <p:nvPr/>
        </p:nvCxnSpPr>
        <p:spPr>
          <a:xfrm flipH="1">
            <a:off x="8933640" y="3904019"/>
            <a:ext cx="203535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38950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30"/>
            <a:ext cx="12192000" cy="6876661"/>
          </a:xfrm>
          <a:prstGeom prst="rect">
            <a:avLst/>
          </a:prstGeom>
          <a:effectLst>
            <a:softEdge rad="673100"/>
          </a:effectLst>
        </p:spPr>
      </p:pic>
      <p:sp>
        <p:nvSpPr>
          <p:cNvPr id="7" name="TextBox 6"/>
          <p:cNvSpPr txBox="1"/>
          <p:nvPr/>
        </p:nvSpPr>
        <p:spPr>
          <a:xfrm>
            <a:off x="3809957" y="3062939"/>
            <a:ext cx="4572085" cy="769441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400" b="1" spc="100" noProof="1">
                <a:solidFill>
                  <a:prstClr val="white">
                    <a:alpha val="88000"/>
                  </a:prstClr>
                </a:solidFill>
                <a:effectLst>
                  <a:reflection blurRad="6350" stA="60000" endA="900" endPos="58000" dir="5400000" sy="-100000" algn="bl" rotWithShape="0"/>
                </a:effectLst>
                <a:latin typeface="Century Gothic" panose="020B0502020202020204" pitchFamily="34" charset="0"/>
              </a:rPr>
              <a:t>L’Italia in Artico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840" y="404664"/>
            <a:ext cx="2664296" cy="151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5032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Connettore diritto 12"/>
          <p:cNvCxnSpPr/>
          <p:nvPr/>
        </p:nvCxnSpPr>
        <p:spPr>
          <a:xfrm flipH="1">
            <a:off x="311575" y="594576"/>
            <a:ext cx="9361039" cy="163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Rettangolo 4"/>
          <p:cNvSpPr/>
          <p:nvPr/>
        </p:nvSpPr>
        <p:spPr>
          <a:xfrm>
            <a:off x="2567608" y="884079"/>
            <a:ext cx="8064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b="1" dirty="0">
                <a:latin typeface="Century Gothic" panose="020B0502020202020204" pitchFamily="34" charset="0"/>
              </a:rPr>
              <a:t>1899</a:t>
            </a:r>
            <a:r>
              <a:rPr lang="it-IT" dirty="0">
                <a:latin typeface="Century Gothic" panose="020B0502020202020204" pitchFamily="34" charset="0"/>
              </a:rPr>
              <a:t>:  </a:t>
            </a:r>
            <a:r>
              <a:rPr lang="it-IT" b="1" dirty="0">
                <a:solidFill>
                  <a:srgbClr val="28755C"/>
                </a:solidFill>
                <a:latin typeface="Century Gothic" panose="020B0502020202020204" pitchFamily="34" charset="0"/>
              </a:rPr>
              <a:t>il Duca degli Abruzzi Luigi di Savoia </a:t>
            </a:r>
            <a:r>
              <a:rPr lang="it-IT" dirty="0">
                <a:latin typeface="Century Gothic" panose="020B0502020202020204" pitchFamily="34" charset="0"/>
              </a:rPr>
              <a:t>salpa dal porto di </a:t>
            </a:r>
            <a:r>
              <a:rPr lang="it-IT" dirty="0" err="1">
                <a:latin typeface="Century Gothic" panose="020B0502020202020204" pitchFamily="34" charset="0"/>
              </a:rPr>
              <a:t>Arkhangelsk</a:t>
            </a:r>
            <a:r>
              <a:rPr lang="it-IT" dirty="0">
                <a:latin typeface="Century Gothic" panose="020B0502020202020204" pitchFamily="34" charset="0"/>
              </a:rPr>
              <a:t> con la nave “Stella Polare” e approda nella Terra di Francesco Giuseppe.</a:t>
            </a:r>
          </a:p>
        </p:txBody>
      </p:sp>
      <p:sp>
        <p:nvSpPr>
          <p:cNvPr id="6" name="Rettangolo 5"/>
          <p:cNvSpPr/>
          <p:nvPr/>
        </p:nvSpPr>
        <p:spPr>
          <a:xfrm>
            <a:off x="3957101" y="2098962"/>
            <a:ext cx="78934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b="1" dirty="0">
                <a:latin typeface="Century Gothic" panose="020B0502020202020204" pitchFamily="34" charset="0"/>
              </a:rPr>
              <a:t>1926</a:t>
            </a:r>
            <a:r>
              <a:rPr lang="it-IT" dirty="0">
                <a:latin typeface="Century Gothic" panose="020B0502020202020204" pitchFamily="34" charset="0"/>
              </a:rPr>
              <a:t>: </a:t>
            </a:r>
            <a:r>
              <a:rPr lang="it-IT" b="1" dirty="0">
                <a:solidFill>
                  <a:srgbClr val="548FAC"/>
                </a:solidFill>
                <a:latin typeface="Century Gothic" panose="020B0502020202020204" pitchFamily="34" charset="0"/>
              </a:rPr>
              <a:t>Umberto Nobile</a:t>
            </a:r>
            <a:r>
              <a:rPr lang="it-IT" dirty="0">
                <a:latin typeface="Century Gothic" panose="020B0502020202020204" pitchFamily="34" charset="0"/>
              </a:rPr>
              <a:t> sorvola per la prima volta il Polo Nord a bordo del dirigibile Norge.</a:t>
            </a:r>
          </a:p>
          <a:p>
            <a:pPr algn="just"/>
            <a:r>
              <a:rPr lang="it-IT" b="1" dirty="0">
                <a:latin typeface="Century Gothic" panose="020B0502020202020204" pitchFamily="34" charset="0"/>
              </a:rPr>
              <a:t>1928</a:t>
            </a:r>
            <a:r>
              <a:rPr lang="it-IT" dirty="0">
                <a:latin typeface="Century Gothic" panose="020B0502020202020204" pitchFamily="34" charset="0"/>
              </a:rPr>
              <a:t>: la seconda spedizione, a bordo del Dirigibile Italia, ebbe invece un tragico epilogo.</a:t>
            </a:r>
          </a:p>
        </p:txBody>
      </p:sp>
      <p:sp>
        <p:nvSpPr>
          <p:cNvPr id="7" name="Rettangolo 6"/>
          <p:cNvSpPr/>
          <p:nvPr/>
        </p:nvSpPr>
        <p:spPr>
          <a:xfrm>
            <a:off x="5657435" y="3594707"/>
            <a:ext cx="61930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b="1" dirty="0">
                <a:latin typeface="Century Gothic" panose="020B0502020202020204" pitchFamily="34" charset="0"/>
              </a:rPr>
              <a:t>1961 – 1969</a:t>
            </a:r>
            <a:r>
              <a:rPr lang="it-IT" dirty="0">
                <a:latin typeface="Century Gothic" panose="020B0502020202020204" pitchFamily="34" charset="0"/>
              </a:rPr>
              <a:t>: </a:t>
            </a:r>
            <a:r>
              <a:rPr lang="it-IT" b="1" dirty="0">
                <a:solidFill>
                  <a:srgbClr val="F74D3A"/>
                </a:solidFill>
                <a:latin typeface="Century Gothic" panose="020B0502020202020204" pitchFamily="34" charset="0"/>
              </a:rPr>
              <a:t>Silvio Zavatti</a:t>
            </a:r>
            <a:r>
              <a:rPr lang="it-IT" dirty="0">
                <a:latin typeface="Century Gothic" panose="020B0502020202020204" pitchFamily="34" charset="0"/>
              </a:rPr>
              <a:t> esploratore e antropologo italiano, organizza cinque spedizioni polari in Canada, in Lapponia e in Groenlandia. </a:t>
            </a:r>
          </a:p>
        </p:txBody>
      </p:sp>
      <p:sp>
        <p:nvSpPr>
          <p:cNvPr id="8" name="Rettangolo 7"/>
          <p:cNvSpPr/>
          <p:nvPr/>
        </p:nvSpPr>
        <p:spPr>
          <a:xfrm>
            <a:off x="7280339" y="4813453"/>
            <a:ext cx="45701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b="1" dirty="0">
                <a:latin typeface="Century Gothic" panose="020B0502020202020204" pitchFamily="34" charset="0"/>
              </a:rPr>
              <a:t>1971</a:t>
            </a:r>
            <a:r>
              <a:rPr lang="it-IT" dirty="0">
                <a:latin typeface="Century Gothic" panose="020B0502020202020204" pitchFamily="34" charset="0"/>
              </a:rPr>
              <a:t>: </a:t>
            </a:r>
            <a:r>
              <a:rPr lang="it-IT" b="1" dirty="0">
                <a:solidFill>
                  <a:srgbClr val="F3B55B"/>
                </a:solidFill>
                <a:latin typeface="Century Gothic" panose="020B0502020202020204" pitchFamily="34" charset="0"/>
              </a:rPr>
              <a:t>Guido </a:t>
            </a:r>
            <a:r>
              <a:rPr lang="it-IT" b="1" dirty="0" err="1">
                <a:solidFill>
                  <a:srgbClr val="F3B55B"/>
                </a:solidFill>
                <a:latin typeface="Century Gothic" panose="020B0502020202020204" pitchFamily="34" charset="0"/>
              </a:rPr>
              <a:t>Monzino</a:t>
            </a:r>
            <a:r>
              <a:rPr lang="it-IT" b="1" dirty="0">
                <a:solidFill>
                  <a:srgbClr val="F3B55B"/>
                </a:solidFill>
                <a:latin typeface="Century Gothic" panose="020B0502020202020204" pitchFamily="34" charset="0"/>
              </a:rPr>
              <a:t> </a:t>
            </a:r>
            <a:r>
              <a:rPr lang="it-IT" dirty="0">
                <a:latin typeface="Century Gothic" panose="020B0502020202020204" pitchFamily="34" charset="0"/>
              </a:rPr>
              <a:t>raggiunge il Polo Nord (Capo Columbia) con slitte trainate da cani.</a:t>
            </a:r>
          </a:p>
        </p:txBody>
      </p:sp>
      <p:sp>
        <p:nvSpPr>
          <p:cNvPr id="9" name="Triangolo rettangolo 8"/>
          <p:cNvSpPr/>
          <p:nvPr/>
        </p:nvSpPr>
        <p:spPr>
          <a:xfrm>
            <a:off x="-24680" y="-27384"/>
            <a:ext cx="8568952" cy="6885384"/>
          </a:xfrm>
          <a:prstGeom prst="rtTriangl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47933" b="-1179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695401" y="-96935"/>
            <a:ext cx="907160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000" b="1" i="1" dirty="0">
                <a:ln w="0"/>
                <a:solidFill>
                  <a:srgbClr val="548FAC"/>
                </a:solidFill>
                <a:latin typeface="Century Gothic" panose="020B0502020202020204" pitchFamily="34" charset="0"/>
              </a:rPr>
              <a:t>Le prime spedizioni italiane in Artico </a:t>
            </a:r>
          </a:p>
        </p:txBody>
      </p:sp>
      <p:sp>
        <p:nvSpPr>
          <p:cNvPr id="11" name="Stella a 4 punte 10"/>
          <p:cNvSpPr/>
          <p:nvPr/>
        </p:nvSpPr>
        <p:spPr>
          <a:xfrm>
            <a:off x="10878360" y="266953"/>
            <a:ext cx="972144" cy="923527"/>
          </a:xfrm>
          <a:prstGeom prst="star4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4767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91344" y="1727737"/>
            <a:ext cx="1015312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Base "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Dirigibile Italia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": centro di ricerca multidisciplinare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gestito dal Consiglio Nazionale delle Ricerche (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548FAC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CNR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).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lvl="0" algn="ctr"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Aperta nel 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1997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it-IT" dirty="0">
                <a:solidFill>
                  <a:prstClr val="black"/>
                </a:solidFill>
                <a:latin typeface="Century Gothic" panose="020B0502020202020204" pitchFamily="34" charset="0"/>
              </a:rPr>
              <a:t>a </a:t>
            </a:r>
            <a:r>
              <a:rPr lang="it-IT" dirty="0" err="1">
                <a:solidFill>
                  <a:prstClr val="black"/>
                </a:solidFill>
                <a:latin typeface="Century Gothic" panose="020B0502020202020204" pitchFamily="34" charset="0"/>
              </a:rPr>
              <a:t>Ny-Ålesund</a:t>
            </a:r>
            <a:r>
              <a:rPr lang="it-IT" dirty="0">
                <a:solidFill>
                  <a:prstClr val="black"/>
                </a:solidFill>
                <a:latin typeface="Century Gothic" panose="020B0502020202020204" pitchFamily="34" charset="0"/>
              </a:rPr>
              <a:t>, 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Isole Svalbard.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3280071"/>
            <a:ext cx="3438128" cy="2283490"/>
          </a:xfrm>
          <a:prstGeom prst="rect">
            <a:avLst/>
          </a:prstGeom>
          <a:ln>
            <a:noFill/>
          </a:ln>
          <a:effectLst>
            <a:reflection blurRad="6350" stA="50000" endA="300" endPos="38500" dist="508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952" y="3196962"/>
            <a:ext cx="1402513" cy="13050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Rettangolo 9"/>
          <p:cNvSpPr/>
          <p:nvPr/>
        </p:nvSpPr>
        <p:spPr>
          <a:xfrm>
            <a:off x="1667508" y="135402"/>
            <a:ext cx="72008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000" b="1" i="1" dirty="0">
                <a:ln w="0"/>
                <a:solidFill>
                  <a:srgbClr val="548FAC"/>
                </a:solidFill>
                <a:latin typeface="Century Gothic" panose="020B0502020202020204" pitchFamily="34" charset="0"/>
              </a:rPr>
              <a:t>La base ‘Dirigibile Italia’ </a:t>
            </a:r>
          </a:p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000" b="1" i="1" dirty="0">
                <a:ln w="0"/>
                <a:solidFill>
                  <a:srgbClr val="548FAC"/>
                </a:solidFill>
                <a:latin typeface="Century Gothic" panose="020B0502020202020204" pitchFamily="34" charset="0"/>
              </a:rPr>
              <a:t>a </a:t>
            </a:r>
            <a:r>
              <a:rPr lang="it-IT" sz="4000" b="1" i="1" dirty="0" err="1">
                <a:ln w="0"/>
                <a:solidFill>
                  <a:srgbClr val="548FAC"/>
                </a:solidFill>
                <a:latin typeface="Century Gothic" panose="020B0502020202020204" pitchFamily="34" charset="0"/>
              </a:rPr>
              <a:t>Ny-Ålesund</a:t>
            </a:r>
            <a:r>
              <a:rPr lang="it-IT" sz="4000" b="1" i="1" dirty="0">
                <a:ln w="0"/>
                <a:solidFill>
                  <a:srgbClr val="548FAC"/>
                </a:solidFill>
                <a:latin typeface="Century Gothic" panose="020B0502020202020204" pitchFamily="34" charset="0"/>
              </a:rPr>
              <a:t>, Svalbard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3664908" y="4901507"/>
            <a:ext cx="5400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Ospita fino a 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7 ricercatori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che studiano i componenti dell'ambiente artico (atmosfera, idrosfera, criosfera, litosfera, biosfera) e le interrelazioni tra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processi biologici, fisici e chimici.</a:t>
            </a:r>
          </a:p>
        </p:txBody>
      </p:sp>
    </p:spTree>
    <p:extLst>
      <p:ext uri="{BB962C8B-B14F-4D97-AF65-F5344CB8AC3E}">
        <p14:creationId xmlns:p14="http://schemas.microsoft.com/office/powerpoint/2010/main" val="5827864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tangolo 18"/>
          <p:cNvSpPr/>
          <p:nvPr/>
        </p:nvSpPr>
        <p:spPr>
          <a:xfrm>
            <a:off x="2744369" y="134908"/>
            <a:ext cx="8972365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000" b="1" i="1" dirty="0">
                <a:ln w="0"/>
                <a:solidFill>
                  <a:srgbClr val="548FAC"/>
                </a:solidFill>
                <a:latin typeface="Century Gothic" panose="020B0502020202020204" pitchFamily="34" charset="0"/>
              </a:rPr>
              <a:t>Crescente interesse politico dell’Italia per l’Artico </a:t>
            </a:r>
          </a:p>
        </p:txBody>
      </p:sp>
      <p:sp>
        <p:nvSpPr>
          <p:cNvPr id="20" name="Rettangolo 19"/>
          <p:cNvSpPr/>
          <p:nvPr/>
        </p:nvSpPr>
        <p:spPr>
          <a:xfrm>
            <a:off x="3460474" y="1667209"/>
            <a:ext cx="390567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Tavolo Artico,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forum di coordinamento che include Ministeri,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enti di ricerca e imprese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2011 </a:t>
            </a:r>
          </a:p>
        </p:txBody>
      </p:sp>
      <p:sp>
        <p:nvSpPr>
          <p:cNvPr id="22" name="Rettangolo 21"/>
          <p:cNvSpPr/>
          <p:nvPr/>
        </p:nvSpPr>
        <p:spPr>
          <a:xfrm>
            <a:off x="3495976" y="5063147"/>
            <a:ext cx="383466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“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Verso una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Strategia italiana per l’Artico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– 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linee guida nazionali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”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2015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7680176" y="2274587"/>
            <a:ext cx="362044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it-IT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Indagine conoscitiva 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sulla </a:t>
            </a:r>
            <a:r>
              <a:rPr kumimoji="0" lang="it-IT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Strategia Italiana per l’Artico 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da parte della Commissione Affari Esteri della Camera dei Deputati </a:t>
            </a:r>
            <a:r>
              <a:rPr lang="it-IT" sz="2000" b="1" dirty="0">
                <a:latin typeface="Century Gothic" panose="020B0502020202020204" pitchFamily="34" charset="0"/>
              </a:rPr>
              <a:t>2016-2017</a:t>
            </a: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7245134" y="4463431"/>
            <a:ext cx="48421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Legge di Bilancio 2018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istituisce il Comitato Scientifico per l’Artico(CSA) ed il 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Programma di </a:t>
            </a:r>
            <a:r>
              <a:rPr kumimoji="0" lang="it-IT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Ricerche 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in Artico (PRA)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per il triennio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2018-2020</a:t>
            </a:r>
          </a:p>
        </p:txBody>
      </p:sp>
      <p:sp>
        <p:nvSpPr>
          <p:cNvPr id="25" name="Rettangolo 24"/>
          <p:cNvSpPr/>
          <p:nvPr/>
        </p:nvSpPr>
        <p:spPr>
          <a:xfrm>
            <a:off x="3610111" y="3489856"/>
            <a:ext cx="360639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Italia 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ottiene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lo status di 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osservatore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al Consiglio Artico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2013 </a:t>
            </a:r>
          </a:p>
        </p:txBody>
      </p:sp>
      <p:cxnSp>
        <p:nvCxnSpPr>
          <p:cNvPr id="44" name="Connettore diritto 43"/>
          <p:cNvCxnSpPr/>
          <p:nvPr/>
        </p:nvCxnSpPr>
        <p:spPr>
          <a:xfrm>
            <a:off x="4873249" y="4756842"/>
            <a:ext cx="10801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diritto 47"/>
          <p:cNvCxnSpPr/>
          <p:nvPr/>
        </p:nvCxnSpPr>
        <p:spPr>
          <a:xfrm>
            <a:off x="8626300" y="4217077"/>
            <a:ext cx="17281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ttore diritto 49"/>
          <p:cNvCxnSpPr/>
          <p:nvPr/>
        </p:nvCxnSpPr>
        <p:spPr>
          <a:xfrm>
            <a:off x="8766090" y="6391516"/>
            <a:ext cx="1800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Immagin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271" y="16247"/>
            <a:ext cx="2891546" cy="6858000"/>
          </a:xfrm>
          <a:prstGeom prst="rect">
            <a:avLst/>
          </a:prstGeom>
        </p:spPr>
      </p:pic>
      <p:cxnSp>
        <p:nvCxnSpPr>
          <p:cNvPr id="14" name="Connettore diritto 13"/>
          <p:cNvCxnSpPr/>
          <p:nvPr/>
        </p:nvCxnSpPr>
        <p:spPr>
          <a:xfrm>
            <a:off x="4873249" y="3244083"/>
            <a:ext cx="10801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14"/>
          <p:cNvCxnSpPr/>
          <p:nvPr/>
        </p:nvCxnSpPr>
        <p:spPr>
          <a:xfrm>
            <a:off x="4874344" y="6313726"/>
            <a:ext cx="10801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357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faccettatura">
  <a:themeElements>
    <a:clrScheme name="Sfaccettatur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Sfaccettatur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faccettatur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3104326-CDF0-433C-9A28-8A3A2FE783D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TM03457496[[fn=Parallasse]]</Template>
  <TotalTime>2626</TotalTime>
  <Words>1024</Words>
  <Application>Microsoft Office PowerPoint</Application>
  <PresentationFormat>Widescreen</PresentationFormat>
  <Paragraphs>132</Paragraphs>
  <Slides>13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21" baseType="lpstr">
      <vt:lpstr>MingLiU-ExtB</vt:lpstr>
      <vt:lpstr>Arial</vt:lpstr>
      <vt:lpstr>Calibri</vt:lpstr>
      <vt:lpstr>Century Gothic</vt:lpstr>
      <vt:lpstr>Trebuchet MS</vt:lpstr>
      <vt:lpstr>Wingdings</vt:lpstr>
      <vt:lpstr>Wingdings 3</vt:lpstr>
      <vt:lpstr>Sfaccettatura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Attività scientifiche di ricerca</vt:lpstr>
      <vt:lpstr>Dimensione economica </vt:lpstr>
      <vt:lpstr>Presentazione standard di PowerPoint</vt:lpstr>
      <vt:lpstr>Presentazione standard di PowerPoint</vt:lpstr>
    </vt:vector>
  </TitlesOfParts>
  <Company>MAECI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Consalvo Cecilia</dc:creator>
  <cp:keywords/>
  <cp:lastModifiedBy>Robustelli Carmine</cp:lastModifiedBy>
  <cp:revision>228</cp:revision>
  <cp:lastPrinted>2021-09-22T10:22:39Z</cp:lastPrinted>
  <dcterms:created xsi:type="dcterms:W3CDTF">2019-06-07T09:00:20Z</dcterms:created>
  <dcterms:modified xsi:type="dcterms:W3CDTF">2021-10-14T09:17:42Z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TC018814239991</vt:lpwstr>
  </property>
</Properties>
</file>